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256" r:id="rId2"/>
    <p:sldId id="301" r:id="rId3"/>
    <p:sldId id="302" r:id="rId4"/>
    <p:sldId id="283" r:id="rId5"/>
    <p:sldId id="281" r:id="rId6"/>
    <p:sldId id="259" r:id="rId7"/>
    <p:sldId id="303" r:id="rId8"/>
    <p:sldId id="305" r:id="rId9"/>
    <p:sldId id="306" r:id="rId10"/>
    <p:sldId id="307" r:id="rId11"/>
    <p:sldId id="304" r:id="rId12"/>
    <p:sldId id="262" r:id="rId13"/>
    <p:sldId id="270" r:id="rId14"/>
    <p:sldId id="263" r:id="rId15"/>
    <p:sldId id="271" r:id="rId16"/>
    <p:sldId id="264" r:id="rId17"/>
    <p:sldId id="274" r:id="rId18"/>
    <p:sldId id="265" r:id="rId19"/>
    <p:sldId id="275" r:id="rId20"/>
    <p:sldId id="258" r:id="rId21"/>
    <p:sldId id="288" r:id="rId22"/>
    <p:sldId id="297" r:id="rId23"/>
    <p:sldId id="289" r:id="rId24"/>
    <p:sldId id="290" r:id="rId25"/>
    <p:sldId id="276" r:id="rId26"/>
    <p:sldId id="292" r:id="rId27"/>
    <p:sldId id="278" r:id="rId28"/>
    <p:sldId id="308" r:id="rId29"/>
    <p:sldId id="279" r:id="rId30"/>
    <p:sldId id="28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7C4B31A-A1A1-4842-A5C1-5E39BCE8E696}">
          <p14:sldIdLst>
            <p14:sldId id="256"/>
            <p14:sldId id="301"/>
            <p14:sldId id="302"/>
            <p14:sldId id="283"/>
            <p14:sldId id="281"/>
            <p14:sldId id="259"/>
            <p14:sldId id="303"/>
            <p14:sldId id="305"/>
            <p14:sldId id="306"/>
            <p14:sldId id="307"/>
            <p14:sldId id="304"/>
            <p14:sldId id="262"/>
            <p14:sldId id="270"/>
            <p14:sldId id="263"/>
            <p14:sldId id="271"/>
            <p14:sldId id="264"/>
            <p14:sldId id="274"/>
            <p14:sldId id="265"/>
            <p14:sldId id="275"/>
            <p14:sldId id="258"/>
            <p14:sldId id="288"/>
            <p14:sldId id="297"/>
            <p14:sldId id="289"/>
            <p14:sldId id="290"/>
            <p14:sldId id="276"/>
            <p14:sldId id="292"/>
            <p14:sldId id="278"/>
            <p14:sldId id="308"/>
            <p14:sldId id="279"/>
            <p14:sldId id="28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mana" initials="R" lastIdx="1" clrIdx="0">
    <p:extLst>
      <p:ext uri="{19B8F6BF-5375-455C-9EA6-DF929625EA0E}">
        <p15:presenceInfo xmlns:p15="http://schemas.microsoft.com/office/powerpoint/2012/main" userId="Ruma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59" autoAdjust="0"/>
    <p:restoredTop sz="94660"/>
  </p:normalViewPr>
  <p:slideViewPr>
    <p:cSldViewPr snapToGrid="0">
      <p:cViewPr varScale="1">
        <p:scale>
          <a:sx n="65" d="100"/>
          <a:sy n="65" d="100"/>
        </p:scale>
        <p:origin x="101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62755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68504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85620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2"/>
          <p:cNvSpPr>
            <a:spLocks noGrp="1"/>
          </p:cNvSpPr>
          <p:nvPr>
            <p:ph type="dt" sz="half" idx="10"/>
          </p:nvPr>
        </p:nvSpPr>
        <p:spPr/>
        <p:txBody>
          <a:bodyPr/>
          <a:lstStyle/>
          <a:p>
            <a:fld id="{75EAB68A-DD9B-41C1-AD63-3CCBE964CDCB}" type="datetimeFigureOut">
              <a:rPr lang="en-IN" smtClean="0"/>
              <a:t>11-06-2024</a:t>
            </a:fld>
            <a:endParaRPr lang="en-IN"/>
          </a:p>
        </p:txBody>
      </p:sp>
      <p:sp>
        <p:nvSpPr>
          <p:cNvPr id="4" name="页脚占位符 3"/>
          <p:cNvSpPr>
            <a:spLocks noGrp="1"/>
          </p:cNvSpPr>
          <p:nvPr>
            <p:ph type="ftr" sz="quarter" idx="11"/>
          </p:nvPr>
        </p:nvSpPr>
        <p:spPr/>
        <p:txBody>
          <a:bodyPr/>
          <a:lstStyle/>
          <a:p>
            <a:endParaRPr lang="en-IN"/>
          </a:p>
        </p:txBody>
      </p:sp>
      <p:sp>
        <p:nvSpPr>
          <p:cNvPr id="5" name="灯片编号占位符 4"/>
          <p:cNvSpPr>
            <a:spLocks noGrp="1"/>
          </p:cNvSpPr>
          <p:nvPr>
            <p:ph type="sldNum" sz="quarter" idx="12"/>
          </p:nvPr>
        </p:nvSpPr>
        <p:spPr/>
        <p:txBody>
          <a:bodyPr/>
          <a:lstStyle/>
          <a:p>
            <a:fld id="{DD4AA495-F11A-415A-9B99-5F4EA3E04A60}" type="slidenum">
              <a:rPr lang="en-IN" smtClean="0"/>
              <a:t>‹#›</a:t>
            </a:fld>
            <a:endParaRPr lang="en-IN"/>
          </a:p>
        </p:txBody>
      </p:sp>
    </p:spTree>
    <p:extLst>
      <p:ext uri="{BB962C8B-B14F-4D97-AF65-F5344CB8AC3E}">
        <p14:creationId xmlns:p14="http://schemas.microsoft.com/office/powerpoint/2010/main" val="22235680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EAB68A-DD9B-41C1-AD63-3CCBE964CDCB}" type="datetimeFigureOut">
              <a:rPr lang="en-IN" smtClean="0"/>
              <a:t>11-06-2024</a:t>
            </a:fld>
            <a:endParaRPr lang="en-IN"/>
          </a:p>
        </p:txBody>
      </p:sp>
      <p:sp>
        <p:nvSpPr>
          <p:cNvPr id="3" name="页脚占位符 2"/>
          <p:cNvSpPr>
            <a:spLocks noGrp="1"/>
          </p:cNvSpPr>
          <p:nvPr>
            <p:ph type="ftr" sz="quarter" idx="11"/>
          </p:nvPr>
        </p:nvSpPr>
        <p:spPr/>
        <p:txBody>
          <a:bodyPr/>
          <a:lstStyle/>
          <a:p>
            <a:endParaRPr lang="en-IN"/>
          </a:p>
        </p:txBody>
      </p:sp>
      <p:sp>
        <p:nvSpPr>
          <p:cNvPr id="4" name="灯片编号占位符 3"/>
          <p:cNvSpPr>
            <a:spLocks noGrp="1"/>
          </p:cNvSpPr>
          <p:nvPr>
            <p:ph type="sldNum" sz="quarter" idx="12"/>
          </p:nvPr>
        </p:nvSpPr>
        <p:spPr/>
        <p:txBody>
          <a:bodyPr/>
          <a:lstStyle/>
          <a:p>
            <a:fld id="{DD4AA495-F11A-415A-9B99-5F4EA3E04A60}" type="slidenum">
              <a:rPr lang="en-IN" smtClean="0"/>
              <a:t>‹#›</a:t>
            </a:fld>
            <a:endParaRPr lang="en-IN"/>
          </a:p>
        </p:txBody>
      </p:sp>
    </p:spTree>
    <p:extLst>
      <p:ext uri="{BB962C8B-B14F-4D97-AF65-F5344CB8AC3E}">
        <p14:creationId xmlns:p14="http://schemas.microsoft.com/office/powerpoint/2010/main" val="287530428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5EAB68A-DD9B-41C1-AD63-3CCBE964CDCB}" type="datetimeFigureOut">
              <a:rPr lang="en-IN" smtClean="0"/>
              <a:t>11-06-2024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4AA495-F11A-415A-9B99-5F4EA3E04A60}" type="slidenum">
              <a:rPr lang="en-IN" smtClean="0"/>
              <a:t>‹#›</a:t>
            </a:fld>
            <a:endParaRPr lang="en-IN"/>
          </a:p>
        </p:txBody>
      </p:sp>
    </p:spTree>
    <p:extLst>
      <p:ext uri="{BB962C8B-B14F-4D97-AF65-F5344CB8AC3E}">
        <p14:creationId xmlns:p14="http://schemas.microsoft.com/office/powerpoint/2010/main" val="398025983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5EAB68A-DD9B-41C1-AD63-3CCBE964CDCB}" type="datetimeFigureOut">
              <a:rPr lang="en-IN" smtClean="0"/>
              <a:t>11-06-2024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4AA495-F11A-415A-9B99-5F4EA3E04A60}" type="slidenum">
              <a:rPr lang="en-IN" smtClean="0"/>
              <a:t>‹#›</a:t>
            </a:fld>
            <a:endParaRPr lang="en-IN"/>
          </a:p>
        </p:txBody>
      </p:sp>
    </p:spTree>
    <p:extLst>
      <p:ext uri="{BB962C8B-B14F-4D97-AF65-F5344CB8AC3E}">
        <p14:creationId xmlns:p14="http://schemas.microsoft.com/office/powerpoint/2010/main" val="253873198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latin typeface="印品黑体" panose="00000500000000000000" pitchFamily="2" charset="-122"/>
              </a:defRPr>
            </a:lvl1pPr>
          </a:lstStyle>
          <a:p>
            <a:fld id="{75EAB68A-DD9B-41C1-AD63-3CCBE964CDCB}" type="datetimeFigureOut">
              <a:rPr lang="en-IN" smtClean="0"/>
              <a:t>11-06-2024</a:t>
            </a:fld>
            <a:endParaRPr lang="en-I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latin typeface="印品黑体" panose="00000500000000000000" pitchFamily="2" charset="-122"/>
              </a:defRPr>
            </a:lvl1pPr>
          </a:lstStyle>
          <a:p>
            <a:endParaRPr lang="en-I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latin typeface="印品黑体" panose="00000500000000000000" pitchFamily="2" charset="-122"/>
              </a:defRPr>
            </a:lvl1pPr>
          </a:lstStyle>
          <a:p>
            <a:fld id="{DD4AA495-F11A-415A-9B99-5F4EA3E04A60}" type="slidenum">
              <a:rPr lang="en-IN" smtClean="0"/>
              <a:t>‹#›</a:t>
            </a:fld>
            <a:endParaRPr lang="en-IN"/>
          </a:p>
        </p:txBody>
      </p:sp>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96205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xStyles>
    <p:titleStyle>
      <a:lvl1pPr algn="ctr" defTabSz="1219170" rtl="0" eaLnBrk="1" latinLnBrk="0" hangingPunct="1">
        <a:spcBef>
          <a:spcPct val="0"/>
        </a:spcBef>
        <a:buNone/>
        <a:defRPr sz="5867" kern="1200">
          <a:solidFill>
            <a:schemeClr val="tx1"/>
          </a:solidFill>
          <a:latin typeface="印品黑体" panose="00000500000000000000" pitchFamily="2" charset="-122"/>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印品黑体" panose="00000500000000000000" pitchFamily="2" charset="-122"/>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印品黑体" panose="00000500000000000000" pitchFamily="2" charset="-122"/>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印品黑体" panose="00000500000000000000" pitchFamily="2" charset="-122"/>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印品黑体" panose="00000500000000000000" pitchFamily="2" charset="-122"/>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印品黑体" panose="00000500000000000000" pitchFamily="2" charset="-122"/>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4329945" y="3057301"/>
            <a:ext cx="4332447"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Presented By:</a:t>
            </a:r>
          </a:p>
          <a:p>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Rumana Begum</a:t>
            </a:r>
          </a:p>
          <a:p>
            <a:r>
              <a:rPr lang="en-US" sz="2400" dirty="0">
                <a:latin typeface="Times New Roman" panose="02020603050405020304" pitchFamily="18" charset="0"/>
                <a:cs typeface="Times New Roman" panose="02020603050405020304" pitchFamily="18" charset="0"/>
              </a:rPr>
              <a:t>	  And Team</a:t>
            </a:r>
            <a:endParaRPr lang="en-IN" sz="2000" dirty="0">
              <a:latin typeface="Times New Roman" panose="02020603050405020304" pitchFamily="18" charset="0"/>
              <a:cs typeface="Times New Roman" panose="02020603050405020304" pitchFamily="18" charset="0"/>
            </a:endParaRPr>
          </a:p>
        </p:txBody>
      </p:sp>
      <p:pic>
        <p:nvPicPr>
          <p:cNvPr id="5" name="图片 28">
            <a:extLst>
              <a:ext uri="{FF2B5EF4-FFF2-40B4-BE49-F238E27FC236}">
                <a16:creationId xmlns:a16="http://schemas.microsoft.com/office/drawing/2014/main" id="{3295EA0E-72D9-BEC7-6A9A-B3F971DA9E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160" y="3084029"/>
            <a:ext cx="2912782" cy="2653244"/>
          </a:xfrm>
          <a:prstGeom prst="rect">
            <a:avLst/>
          </a:prstGeom>
        </p:spPr>
      </p:pic>
      <p:pic>
        <p:nvPicPr>
          <p:cNvPr id="6" name="图片 28">
            <a:extLst>
              <a:ext uri="{FF2B5EF4-FFF2-40B4-BE49-F238E27FC236}">
                <a16:creationId xmlns:a16="http://schemas.microsoft.com/office/drawing/2014/main" id="{7F8D4DBC-42BA-C4EB-DCAE-E12EFD6629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342827">
            <a:off x="305182" y="-142418"/>
            <a:ext cx="3673577" cy="3080625"/>
          </a:xfrm>
          <a:prstGeom prst="rect">
            <a:avLst/>
          </a:prstGeom>
        </p:spPr>
      </p:pic>
      <p:pic>
        <p:nvPicPr>
          <p:cNvPr id="7" name="图片 28">
            <a:extLst>
              <a:ext uri="{FF2B5EF4-FFF2-40B4-BE49-F238E27FC236}">
                <a16:creationId xmlns:a16="http://schemas.microsoft.com/office/drawing/2014/main" id="{F00FDF5B-912A-CF12-88DA-4BBD5476BE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855884">
            <a:off x="8960043" y="7196399"/>
            <a:ext cx="2769845" cy="3494076"/>
          </a:xfrm>
          <a:prstGeom prst="rect">
            <a:avLst/>
          </a:prstGeom>
        </p:spPr>
      </p:pic>
      <p:pic>
        <p:nvPicPr>
          <p:cNvPr id="8" name="图片 28">
            <a:extLst>
              <a:ext uri="{FF2B5EF4-FFF2-40B4-BE49-F238E27FC236}">
                <a16:creationId xmlns:a16="http://schemas.microsoft.com/office/drawing/2014/main" id="{5AB7FC78-A6F7-C36D-96BA-A33FBFB692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260008">
            <a:off x="6401464" y="1820627"/>
            <a:ext cx="2958276" cy="2480780"/>
          </a:xfrm>
          <a:prstGeom prst="rect">
            <a:avLst/>
          </a:prstGeom>
        </p:spPr>
      </p:pic>
      <p:grpSp>
        <p:nvGrpSpPr>
          <p:cNvPr id="13" name="组合 7">
            <a:extLst>
              <a:ext uri="{FF2B5EF4-FFF2-40B4-BE49-F238E27FC236}">
                <a16:creationId xmlns:a16="http://schemas.microsoft.com/office/drawing/2014/main" id="{01B2582F-EBFE-E970-DAFF-32470113CFED}"/>
              </a:ext>
            </a:extLst>
          </p:cNvPr>
          <p:cNvGrpSpPr/>
          <p:nvPr/>
        </p:nvGrpSpPr>
        <p:grpSpPr>
          <a:xfrm>
            <a:off x="7521725" y="-2126775"/>
            <a:ext cx="7289986" cy="6990503"/>
            <a:chOff x="4038018" y="-2900668"/>
            <a:chExt cx="7289986" cy="6990503"/>
          </a:xfrm>
        </p:grpSpPr>
        <p:pic>
          <p:nvPicPr>
            <p:cNvPr id="14" name="图片 13">
              <a:extLst>
                <a:ext uri="{FF2B5EF4-FFF2-40B4-BE49-F238E27FC236}">
                  <a16:creationId xmlns:a16="http://schemas.microsoft.com/office/drawing/2014/main" id="{D1A78C60-C8DC-B89C-497A-699F957B31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4994340" y="-1411478"/>
              <a:ext cx="4332447" cy="3570061"/>
            </a:xfrm>
            <a:prstGeom prst="rect">
              <a:avLst/>
            </a:prstGeom>
          </p:spPr>
        </p:pic>
        <p:pic>
          <p:nvPicPr>
            <p:cNvPr id="15" name="图片 11">
              <a:extLst>
                <a:ext uri="{FF2B5EF4-FFF2-40B4-BE49-F238E27FC236}">
                  <a16:creationId xmlns:a16="http://schemas.microsoft.com/office/drawing/2014/main" id="{2F335C4C-41AB-4164-8C3A-8B704281D0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68064" flipH="1" flipV="1">
              <a:off x="6995557" y="519774"/>
              <a:ext cx="4332447" cy="3570061"/>
            </a:xfrm>
            <a:prstGeom prst="rect">
              <a:avLst/>
            </a:prstGeom>
          </p:spPr>
        </p:pic>
        <p:pic>
          <p:nvPicPr>
            <p:cNvPr id="16" name="图片 15">
              <a:extLst>
                <a:ext uri="{FF2B5EF4-FFF2-40B4-BE49-F238E27FC236}">
                  <a16:creationId xmlns:a16="http://schemas.microsoft.com/office/drawing/2014/main" id="{C9B2D88C-B8D5-BAA2-3D77-91DFFDE55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4038018" y="-2900668"/>
              <a:ext cx="4332447" cy="3570061"/>
            </a:xfrm>
            <a:prstGeom prst="rect">
              <a:avLst/>
            </a:prstGeom>
          </p:spPr>
        </p:pic>
      </p:grpSp>
      <p:grpSp>
        <p:nvGrpSpPr>
          <p:cNvPr id="21" name="组合 8">
            <a:extLst>
              <a:ext uri="{FF2B5EF4-FFF2-40B4-BE49-F238E27FC236}">
                <a16:creationId xmlns:a16="http://schemas.microsoft.com/office/drawing/2014/main" id="{B96106E4-DA4B-1A06-2086-9D36E5291AF2}"/>
              </a:ext>
            </a:extLst>
          </p:cNvPr>
          <p:cNvGrpSpPr/>
          <p:nvPr/>
        </p:nvGrpSpPr>
        <p:grpSpPr>
          <a:xfrm>
            <a:off x="-2560010" y="3353953"/>
            <a:ext cx="7321890" cy="5520901"/>
            <a:chOff x="-2433908" y="2223904"/>
            <a:chExt cx="7321890" cy="5520901"/>
          </a:xfrm>
        </p:grpSpPr>
        <p:pic>
          <p:nvPicPr>
            <p:cNvPr id="23" name="图片 4">
              <a:extLst>
                <a:ext uri="{FF2B5EF4-FFF2-40B4-BE49-F238E27FC236}">
                  <a16:creationId xmlns:a16="http://schemas.microsoft.com/office/drawing/2014/main" id="{51E7A1DD-4909-92FB-22E4-AB35DDE038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908" y="2223904"/>
              <a:ext cx="4261107" cy="3511276"/>
            </a:xfrm>
            <a:prstGeom prst="rect">
              <a:avLst/>
            </a:prstGeom>
          </p:spPr>
        </p:pic>
        <p:pic>
          <p:nvPicPr>
            <p:cNvPr id="24" name="图片 12">
              <a:extLst>
                <a:ext uri="{FF2B5EF4-FFF2-40B4-BE49-F238E27FC236}">
                  <a16:creationId xmlns:a16="http://schemas.microsoft.com/office/drawing/2014/main" id="{722AF14C-65BB-DCD7-2427-35C0BEFC03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374509">
              <a:off x="-723311" y="3807486"/>
              <a:ext cx="4261107" cy="3511276"/>
            </a:xfrm>
            <a:prstGeom prst="rect">
              <a:avLst/>
            </a:prstGeom>
          </p:spPr>
        </p:pic>
        <p:pic>
          <p:nvPicPr>
            <p:cNvPr id="25" name="图片 19">
              <a:extLst>
                <a:ext uri="{FF2B5EF4-FFF2-40B4-BE49-F238E27FC236}">
                  <a16:creationId xmlns:a16="http://schemas.microsoft.com/office/drawing/2014/main" id="{EB259339-272D-BD33-4101-07C2E686C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374509">
              <a:off x="626875" y="4233529"/>
              <a:ext cx="4261107" cy="3511276"/>
            </a:xfrm>
            <a:prstGeom prst="rect">
              <a:avLst/>
            </a:prstGeom>
          </p:spPr>
        </p:pic>
      </p:grpSp>
      <p:sp>
        <p:nvSpPr>
          <p:cNvPr id="2" name="TextBox 1">
            <a:extLst>
              <a:ext uri="{FF2B5EF4-FFF2-40B4-BE49-F238E27FC236}">
                <a16:creationId xmlns:a16="http://schemas.microsoft.com/office/drawing/2014/main" id="{1FDABEAF-71DE-DFD9-943B-D63FA951BF11}"/>
              </a:ext>
            </a:extLst>
          </p:cNvPr>
          <p:cNvSpPr txBox="1"/>
          <p:nvPr/>
        </p:nvSpPr>
        <p:spPr>
          <a:xfrm>
            <a:off x="562293" y="854980"/>
            <a:ext cx="8362771" cy="1754326"/>
          </a:xfrm>
          <a:prstGeom prst="rect">
            <a:avLst/>
          </a:prstGeom>
          <a:noFill/>
        </p:spPr>
        <p:txBody>
          <a:bodyPr wrap="square" rtlCol="0">
            <a:spAutoFit/>
          </a:bodyPr>
          <a:lstStyle/>
          <a:p>
            <a:r>
              <a:rPr lang="en-GB"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Leaf Disease Detection and Cure using Deep-Learning </a:t>
            </a:r>
            <a:endParaRPr lang="en-IN" sz="5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6" name="图片 28">
            <a:extLst>
              <a:ext uri="{FF2B5EF4-FFF2-40B4-BE49-F238E27FC236}">
                <a16:creationId xmlns:a16="http://schemas.microsoft.com/office/drawing/2014/main" id="{93AC68A6-8C56-827E-1C7B-71C8E0D7F0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289741">
            <a:off x="1508524" y="-74371"/>
            <a:ext cx="8834848" cy="7408816"/>
          </a:xfrm>
          <a:prstGeom prst="rect">
            <a:avLst/>
          </a:prstGeom>
        </p:spPr>
      </p:pic>
      <p:pic>
        <p:nvPicPr>
          <p:cNvPr id="37" name="图片 28">
            <a:extLst>
              <a:ext uri="{FF2B5EF4-FFF2-40B4-BE49-F238E27FC236}">
                <a16:creationId xmlns:a16="http://schemas.microsoft.com/office/drawing/2014/main" id="{2A592F91-BA8D-2ECA-0C3E-E972A12D37E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43234">
            <a:off x="8457120" y="2526552"/>
            <a:ext cx="3553084" cy="3013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B343-B34E-1A8F-CF64-BAF35FE541C3}"/>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SOFTWARE REQUIREMENTS </a:t>
            </a:r>
            <a:endParaRPr lang="en-IN" sz="3600" b="1" dirty="0"/>
          </a:p>
        </p:txBody>
      </p:sp>
      <p:sp>
        <p:nvSpPr>
          <p:cNvPr id="3" name="Content Placeholder 2">
            <a:extLst>
              <a:ext uri="{FF2B5EF4-FFF2-40B4-BE49-F238E27FC236}">
                <a16:creationId xmlns:a16="http://schemas.microsoft.com/office/drawing/2014/main" id="{DD13E6CD-3546-5AF7-C0C4-E0D0690989C3}"/>
              </a:ext>
            </a:extLst>
          </p:cNvPr>
          <p:cNvSpPr>
            <a:spLocks noGrp="1"/>
          </p:cNvSpPr>
          <p:nvPr>
            <p:ph idx="1"/>
          </p:nvPr>
        </p:nvSpPr>
        <p:spPr/>
        <p:txBody>
          <a:bodyPr>
            <a:normAutofit/>
          </a:bodyPr>
          <a:lstStyle/>
          <a:p>
            <a:pPr>
              <a:buFont typeface="Wingdings" panose="05000000000000000000" pitchFamily="2" charset="2"/>
              <a:buChar char="q"/>
            </a:pPr>
            <a:r>
              <a:rPr lang="en-IN" sz="3500" b="1" dirty="0">
                <a:latin typeface="Times New Roman" panose="02020603050405020304" pitchFamily="18" charset="0"/>
                <a:cs typeface="Times New Roman" panose="02020603050405020304" pitchFamily="18" charset="0"/>
              </a:rPr>
              <a:t>Operating system: </a:t>
            </a:r>
            <a:r>
              <a:rPr lang="en-IN" sz="3500" dirty="0">
                <a:latin typeface="Times New Roman" panose="02020603050405020304" pitchFamily="18" charset="0"/>
                <a:cs typeface="Times New Roman" panose="02020603050405020304" pitchFamily="18" charset="0"/>
              </a:rPr>
              <a:t>Windows 10 or more</a:t>
            </a:r>
          </a:p>
          <a:p>
            <a:pPr>
              <a:buFont typeface="Wingdings" panose="05000000000000000000" pitchFamily="2" charset="2"/>
              <a:buChar char="q"/>
            </a:pPr>
            <a:endParaRPr lang="en-I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3500" b="1" dirty="0">
                <a:latin typeface="Times New Roman" panose="02020603050405020304" pitchFamily="18" charset="0"/>
                <a:cs typeface="Times New Roman" panose="02020603050405020304" pitchFamily="18" charset="0"/>
              </a:rPr>
              <a:t>Programming Language: </a:t>
            </a:r>
            <a:r>
              <a:rPr lang="en-IN" sz="3500" dirty="0">
                <a:latin typeface="Times New Roman" panose="02020603050405020304" pitchFamily="18" charset="0"/>
                <a:cs typeface="Times New Roman" panose="02020603050405020304" pitchFamily="18" charset="0"/>
              </a:rPr>
              <a:t>Python </a:t>
            </a:r>
          </a:p>
          <a:p>
            <a:pPr>
              <a:buFont typeface="Wingdings" panose="05000000000000000000" pitchFamily="2" charset="2"/>
              <a:buChar char="q"/>
            </a:pPr>
            <a:endParaRPr lang="en-IN" sz="1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3500" b="1" dirty="0">
                <a:latin typeface="Times New Roman" panose="02020603050405020304" pitchFamily="18" charset="0"/>
                <a:cs typeface="Times New Roman" panose="02020603050405020304" pitchFamily="18" charset="0"/>
              </a:rPr>
              <a:t>Library: </a:t>
            </a:r>
            <a:r>
              <a:rPr lang="en-IN" sz="3500" dirty="0">
                <a:latin typeface="Times New Roman" panose="02020603050405020304" pitchFamily="18" charset="0"/>
                <a:cs typeface="Times New Roman" panose="02020603050405020304" pitchFamily="18" charset="0"/>
              </a:rPr>
              <a:t>Matplotlib, </a:t>
            </a:r>
            <a:r>
              <a:rPr lang="en-IN" sz="3500" dirty="0" err="1">
                <a:latin typeface="Times New Roman" panose="02020603050405020304" pitchFamily="18" charset="0"/>
                <a:cs typeface="Times New Roman" panose="02020603050405020304" pitchFamily="18" charset="0"/>
              </a:rPr>
              <a:t>numpy</a:t>
            </a:r>
            <a:r>
              <a:rPr lang="en-IN" sz="3500" dirty="0">
                <a:latin typeface="Times New Roman" panose="02020603050405020304" pitchFamily="18" charset="0"/>
                <a:cs typeface="Times New Roman" panose="02020603050405020304" pitchFamily="18" charset="0"/>
              </a:rPr>
              <a:t>, Pandas, </a:t>
            </a:r>
            <a:r>
              <a:rPr lang="en-IN" sz="3500" dirty="0" err="1">
                <a:latin typeface="Times New Roman" panose="02020603050405020304" pitchFamily="18" charset="0"/>
                <a:cs typeface="Times New Roman" panose="02020603050405020304" pitchFamily="18" charset="0"/>
              </a:rPr>
              <a:t>Sckit</a:t>
            </a:r>
            <a:r>
              <a:rPr lang="en-IN" sz="3500" dirty="0">
                <a:latin typeface="Times New Roman" panose="02020603050405020304" pitchFamily="18" charset="0"/>
                <a:cs typeface="Times New Roman" panose="02020603050405020304" pitchFamily="18" charset="0"/>
              </a:rPr>
              <a:t>-learn, </a:t>
            </a:r>
            <a:r>
              <a:rPr lang="en-IN" sz="3500" dirty="0" err="1">
                <a:latin typeface="Times New Roman" panose="02020603050405020304" pitchFamily="18" charset="0"/>
                <a:cs typeface="Times New Roman" panose="02020603050405020304" pitchFamily="18" charset="0"/>
              </a:rPr>
              <a:t>Tensorflow</a:t>
            </a:r>
            <a:r>
              <a:rPr lang="en-IN" sz="3500" dirty="0">
                <a:latin typeface="Times New Roman" panose="02020603050405020304" pitchFamily="18" charset="0"/>
                <a:cs typeface="Times New Roman" panose="02020603050405020304" pitchFamily="18" charset="0"/>
              </a:rPr>
              <a:t>, </a:t>
            </a:r>
            <a:r>
              <a:rPr lang="en-IN" sz="3500" dirty="0" err="1">
                <a:latin typeface="Times New Roman" panose="02020603050405020304" pitchFamily="18" charset="0"/>
                <a:cs typeface="Times New Roman" panose="02020603050405020304" pitchFamily="18" charset="0"/>
              </a:rPr>
              <a:t>Keras</a:t>
            </a:r>
            <a:r>
              <a:rPr lang="en-IN" sz="3500" dirty="0">
                <a:latin typeface="Times New Roman" panose="02020603050405020304" pitchFamily="18" charset="0"/>
                <a:cs typeface="Times New Roman" panose="02020603050405020304" pitchFamily="18" charset="0"/>
              </a:rPr>
              <a:t>, </a:t>
            </a:r>
            <a:r>
              <a:rPr lang="en-IN" sz="3500" dirty="0" err="1">
                <a:latin typeface="Times New Roman" panose="02020603050405020304" pitchFamily="18" charset="0"/>
                <a:cs typeface="Times New Roman" panose="02020603050405020304" pitchFamily="18" charset="0"/>
              </a:rPr>
              <a:t>Joblib</a:t>
            </a:r>
            <a:r>
              <a:rPr lang="en-IN" sz="3500" dirty="0">
                <a:latin typeface="Times New Roman" panose="02020603050405020304" pitchFamily="18" charset="0"/>
                <a:cs typeface="Times New Roman" panose="02020603050405020304" pitchFamily="18" charset="0"/>
              </a:rPr>
              <a:t>, Scikit-Image. </a:t>
            </a:r>
          </a:p>
          <a:p>
            <a:pPr>
              <a:buFont typeface="Wingdings" panose="05000000000000000000" pitchFamily="2" charset="2"/>
              <a:buChar char="q"/>
            </a:pPr>
            <a:endParaRPr lang="en-IN"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3500" b="1" dirty="0">
                <a:latin typeface="Times New Roman" panose="02020603050405020304" pitchFamily="18" charset="0"/>
                <a:cs typeface="Times New Roman" panose="02020603050405020304" pitchFamily="18" charset="0"/>
              </a:rPr>
              <a:t>Simulation tool: </a:t>
            </a:r>
            <a:r>
              <a:rPr lang="en-IN" sz="3500" dirty="0">
                <a:latin typeface="Times New Roman" panose="02020603050405020304" pitchFamily="18" charset="0"/>
                <a:cs typeface="Times New Roman" panose="02020603050405020304" pitchFamily="18" charset="0"/>
              </a:rPr>
              <a:t>Anaconda Navigator IDE 3.7.4, (</a:t>
            </a:r>
            <a:r>
              <a:rPr lang="en-IN" sz="3500" dirty="0" err="1">
                <a:latin typeface="Times New Roman" panose="02020603050405020304" pitchFamily="18" charset="0"/>
                <a:cs typeface="Times New Roman" panose="02020603050405020304" pitchFamily="18" charset="0"/>
              </a:rPr>
              <a:t>jupyter</a:t>
            </a:r>
            <a:r>
              <a:rPr lang="en-IN" sz="3500" dirty="0">
                <a:latin typeface="Times New Roman" panose="02020603050405020304" pitchFamily="18" charset="0"/>
                <a:cs typeface="Times New Roman" panose="02020603050405020304" pitchFamily="18" charset="0"/>
              </a:rPr>
              <a:t> Notebook), Brackets and Python 3.8.</a:t>
            </a:r>
          </a:p>
          <a:p>
            <a:endParaRPr lang="en-IN" dirty="0"/>
          </a:p>
        </p:txBody>
      </p:sp>
      <p:pic>
        <p:nvPicPr>
          <p:cNvPr id="4" name="图片 11">
            <a:extLst>
              <a:ext uri="{FF2B5EF4-FFF2-40B4-BE49-F238E27FC236}">
                <a16:creationId xmlns:a16="http://schemas.microsoft.com/office/drawing/2014/main" id="{8A939644-A5D3-173F-DC82-7714B155D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135222" flipH="1" flipV="1">
            <a:off x="-265667" y="5520458"/>
            <a:ext cx="4332447" cy="3502791"/>
          </a:xfrm>
          <a:prstGeom prst="rect">
            <a:avLst/>
          </a:prstGeom>
        </p:spPr>
      </p:pic>
      <p:pic>
        <p:nvPicPr>
          <p:cNvPr id="5" name="图片 11">
            <a:extLst>
              <a:ext uri="{FF2B5EF4-FFF2-40B4-BE49-F238E27FC236}">
                <a16:creationId xmlns:a16="http://schemas.microsoft.com/office/drawing/2014/main" id="{C734E820-C42B-D8A6-FA18-B07B0D30C7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135222" flipH="1" flipV="1">
            <a:off x="-1773175" y="3373795"/>
            <a:ext cx="2847279" cy="2302030"/>
          </a:xfrm>
          <a:prstGeom prst="rect">
            <a:avLst/>
          </a:prstGeom>
        </p:spPr>
      </p:pic>
      <p:pic>
        <p:nvPicPr>
          <p:cNvPr id="6" name="图片 11">
            <a:extLst>
              <a:ext uri="{FF2B5EF4-FFF2-40B4-BE49-F238E27FC236}">
                <a16:creationId xmlns:a16="http://schemas.microsoft.com/office/drawing/2014/main" id="{05BD190A-FCF7-0977-81CE-E0868AB67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135222" flipH="1" flipV="1">
            <a:off x="-2166224" y="4762965"/>
            <a:ext cx="4332447" cy="3502791"/>
          </a:xfrm>
          <a:prstGeom prst="rect">
            <a:avLst/>
          </a:prstGeom>
        </p:spPr>
      </p:pic>
      <p:pic>
        <p:nvPicPr>
          <p:cNvPr id="7" name="图片 11">
            <a:extLst>
              <a:ext uri="{FF2B5EF4-FFF2-40B4-BE49-F238E27FC236}">
                <a16:creationId xmlns:a16="http://schemas.microsoft.com/office/drawing/2014/main" id="{673A9975-D414-BA0A-6E2B-1C487EDB7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135222" flipH="1" flipV="1">
            <a:off x="9871388" y="-1137546"/>
            <a:ext cx="4332447" cy="3502791"/>
          </a:xfrm>
          <a:prstGeom prst="rect">
            <a:avLst/>
          </a:prstGeom>
        </p:spPr>
      </p:pic>
      <p:pic>
        <p:nvPicPr>
          <p:cNvPr id="8" name="图片 11">
            <a:extLst>
              <a:ext uri="{FF2B5EF4-FFF2-40B4-BE49-F238E27FC236}">
                <a16:creationId xmlns:a16="http://schemas.microsoft.com/office/drawing/2014/main" id="{796E5D0E-5D4C-42AA-82B7-18845442F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56902" flipH="1" flipV="1">
            <a:off x="10498276" y="690308"/>
            <a:ext cx="4332447" cy="3502791"/>
          </a:xfrm>
          <a:prstGeom prst="rect">
            <a:avLst/>
          </a:prstGeom>
        </p:spPr>
      </p:pic>
      <p:pic>
        <p:nvPicPr>
          <p:cNvPr id="9" name="图片 28">
            <a:extLst>
              <a:ext uri="{FF2B5EF4-FFF2-40B4-BE49-F238E27FC236}">
                <a16:creationId xmlns:a16="http://schemas.microsoft.com/office/drawing/2014/main" id="{63D71FF6-8CC0-58C6-8530-DEAE6B5B09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10" name="图片 28">
            <a:extLst>
              <a:ext uri="{FF2B5EF4-FFF2-40B4-BE49-F238E27FC236}">
                <a16:creationId xmlns:a16="http://schemas.microsoft.com/office/drawing/2014/main" id="{868DF5E8-04F8-8980-213B-6E6EA2518D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extLst>
      <p:ext uri="{BB962C8B-B14F-4D97-AF65-F5344CB8AC3E}">
        <p14:creationId xmlns:p14="http://schemas.microsoft.com/office/powerpoint/2010/main" val="80528574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AD5F-BCD7-391D-534C-165408A694B2}"/>
              </a:ext>
            </a:extLst>
          </p:cNvPr>
          <p:cNvSpPr>
            <a:spLocks noGrp="1"/>
          </p:cNvSpPr>
          <p:nvPr>
            <p:ph type="title"/>
          </p:nvPr>
        </p:nvSpPr>
        <p:spPr>
          <a:xfrm>
            <a:off x="-445477" y="457201"/>
            <a:ext cx="10972800" cy="1143000"/>
          </a:xfrm>
        </p:spPr>
        <p:txBody>
          <a:bodyPr>
            <a:normAutofit/>
          </a:bodyPr>
          <a:lstStyle/>
          <a:p>
            <a:r>
              <a:rPr lang="en-IN" sz="3600" b="1" dirty="0">
                <a:latin typeface="Times New Roman" panose="02020603050405020304" pitchFamily="18" charset="0"/>
                <a:cs typeface="Times New Roman" panose="02020603050405020304" pitchFamily="18" charset="0"/>
              </a:rPr>
              <a:t>MODULES</a:t>
            </a:r>
          </a:p>
        </p:txBody>
      </p:sp>
      <p:sp>
        <p:nvSpPr>
          <p:cNvPr id="3" name="Content Placeholder 2">
            <a:extLst>
              <a:ext uri="{FF2B5EF4-FFF2-40B4-BE49-F238E27FC236}">
                <a16:creationId xmlns:a16="http://schemas.microsoft.com/office/drawing/2014/main" id="{D693F472-5A48-EDD8-EE16-BC5BE86A50D7}"/>
              </a:ext>
            </a:extLst>
          </p:cNvPr>
          <p:cNvSpPr>
            <a:spLocks noGrp="1"/>
          </p:cNvSpPr>
          <p:nvPr>
            <p:ph idx="1"/>
          </p:nvPr>
        </p:nvSpPr>
        <p:spPr/>
        <p:txBody>
          <a:bodyPr>
            <a:normAutofit/>
          </a:bodyPr>
          <a:lstStyle/>
          <a:p>
            <a:pPr marL="0" indent="0" algn="just">
              <a:buNone/>
            </a:pPr>
            <a:r>
              <a:rPr lang="en-GB" sz="3200" dirty="0">
                <a:latin typeface="Times New Roman" panose="02020603050405020304" pitchFamily="18" charset="0"/>
                <a:cs typeface="Times New Roman" panose="02020603050405020304" pitchFamily="18" charset="0"/>
              </a:rPr>
              <a:t>Modules in the proposed model are as follows: </a:t>
            </a:r>
          </a:p>
          <a:p>
            <a:pPr marL="0" indent="0" algn="just">
              <a:buNone/>
            </a:pPr>
            <a:endParaRPr lang="en-GB" sz="1500" dirty="0">
              <a:latin typeface="Times New Roman" panose="02020603050405020304" pitchFamily="18" charset="0"/>
              <a:cs typeface="Times New Roman" panose="02020603050405020304" pitchFamily="18" charset="0"/>
            </a:endParaRPr>
          </a:p>
          <a:p>
            <a:pPr marL="0" indent="0" algn="just">
              <a:buNone/>
            </a:pPr>
            <a:r>
              <a:rPr lang="en-GB" sz="3200" dirty="0">
                <a:latin typeface="Times New Roman" panose="02020603050405020304" pitchFamily="18" charset="0"/>
                <a:cs typeface="Times New Roman" panose="02020603050405020304" pitchFamily="18" charset="0"/>
              </a:rPr>
              <a:t>1.  Data Pre-processing</a:t>
            </a:r>
            <a:endParaRPr lang="en-GB" sz="1500" dirty="0">
              <a:latin typeface="Times New Roman" panose="02020603050405020304" pitchFamily="18" charset="0"/>
              <a:cs typeface="Times New Roman" panose="02020603050405020304" pitchFamily="18" charset="0"/>
            </a:endParaRPr>
          </a:p>
          <a:p>
            <a:pPr marL="0" indent="0" algn="just">
              <a:buNone/>
            </a:pPr>
            <a:r>
              <a:rPr lang="en-GB" sz="3200" dirty="0">
                <a:latin typeface="Times New Roman" panose="02020603050405020304" pitchFamily="18" charset="0"/>
                <a:cs typeface="Times New Roman" panose="02020603050405020304" pitchFamily="18" charset="0"/>
              </a:rPr>
              <a:t>2.  Feature extraction</a:t>
            </a:r>
            <a:endParaRPr lang="en-GB" sz="1400" dirty="0">
              <a:latin typeface="Times New Roman" panose="02020603050405020304" pitchFamily="18" charset="0"/>
              <a:cs typeface="Times New Roman" panose="02020603050405020304" pitchFamily="18" charset="0"/>
            </a:endParaRPr>
          </a:p>
          <a:p>
            <a:pPr marL="0" indent="0" algn="just">
              <a:buNone/>
            </a:pPr>
            <a:r>
              <a:rPr lang="en-GB" sz="3200" dirty="0">
                <a:latin typeface="Times New Roman" panose="02020603050405020304" pitchFamily="18" charset="0"/>
                <a:cs typeface="Times New Roman" panose="02020603050405020304" pitchFamily="18" charset="0"/>
              </a:rPr>
              <a:t>3.  Training </a:t>
            </a:r>
            <a:endParaRPr lang="en-GB" sz="1400" dirty="0">
              <a:latin typeface="Times New Roman" panose="02020603050405020304" pitchFamily="18" charset="0"/>
              <a:cs typeface="Times New Roman" panose="02020603050405020304" pitchFamily="18" charset="0"/>
            </a:endParaRPr>
          </a:p>
          <a:p>
            <a:pPr marL="0" indent="0" algn="just">
              <a:buNone/>
            </a:pPr>
            <a:r>
              <a:rPr lang="en-GB" sz="3200" dirty="0">
                <a:latin typeface="Times New Roman" panose="02020603050405020304" pitchFamily="18" charset="0"/>
                <a:cs typeface="Times New Roman" panose="02020603050405020304" pitchFamily="18" charset="0"/>
              </a:rPr>
              <a:t>4.  Classification and Prediction</a:t>
            </a:r>
            <a:endParaRPr lang="en-IN" sz="3200" dirty="0">
              <a:latin typeface="Times New Roman" panose="02020603050405020304" pitchFamily="18" charset="0"/>
              <a:cs typeface="Times New Roman" panose="02020603050405020304" pitchFamily="18" charset="0"/>
            </a:endParaRPr>
          </a:p>
        </p:txBody>
      </p:sp>
      <p:grpSp>
        <p:nvGrpSpPr>
          <p:cNvPr id="4" name="组合 8">
            <a:extLst>
              <a:ext uri="{FF2B5EF4-FFF2-40B4-BE49-F238E27FC236}">
                <a16:creationId xmlns:a16="http://schemas.microsoft.com/office/drawing/2014/main" id="{5A4F4B33-8570-B46F-2E72-0A56642BC9A7}"/>
              </a:ext>
            </a:extLst>
          </p:cNvPr>
          <p:cNvGrpSpPr/>
          <p:nvPr/>
        </p:nvGrpSpPr>
        <p:grpSpPr>
          <a:xfrm rot="13331186">
            <a:off x="8678432" y="-354518"/>
            <a:ext cx="6131497" cy="6450751"/>
            <a:chOff x="-2433908" y="2223904"/>
            <a:chExt cx="7321890" cy="5520901"/>
          </a:xfrm>
        </p:grpSpPr>
        <p:pic>
          <p:nvPicPr>
            <p:cNvPr id="5" name="图片 4">
              <a:extLst>
                <a:ext uri="{FF2B5EF4-FFF2-40B4-BE49-F238E27FC236}">
                  <a16:creationId xmlns:a16="http://schemas.microsoft.com/office/drawing/2014/main" id="{92E522C1-2E04-37BB-F92B-496CD96B3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908" y="2223904"/>
              <a:ext cx="4261107" cy="3511276"/>
            </a:xfrm>
            <a:prstGeom prst="rect">
              <a:avLst/>
            </a:prstGeom>
          </p:spPr>
        </p:pic>
        <p:pic>
          <p:nvPicPr>
            <p:cNvPr id="6" name="图片 12">
              <a:extLst>
                <a:ext uri="{FF2B5EF4-FFF2-40B4-BE49-F238E27FC236}">
                  <a16:creationId xmlns:a16="http://schemas.microsoft.com/office/drawing/2014/main" id="{9577E6A8-4AB8-1EAA-3AB7-CCFB1A916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74509">
              <a:off x="-723311" y="3807486"/>
              <a:ext cx="4261107" cy="3511276"/>
            </a:xfrm>
            <a:prstGeom prst="rect">
              <a:avLst/>
            </a:prstGeom>
          </p:spPr>
        </p:pic>
        <p:pic>
          <p:nvPicPr>
            <p:cNvPr id="7" name="图片 19">
              <a:extLst>
                <a:ext uri="{FF2B5EF4-FFF2-40B4-BE49-F238E27FC236}">
                  <a16:creationId xmlns:a16="http://schemas.microsoft.com/office/drawing/2014/main" id="{7AB75D27-309B-06AC-6591-9960A3269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74509">
              <a:off x="626875" y="4233529"/>
              <a:ext cx="4261107" cy="3511276"/>
            </a:xfrm>
            <a:prstGeom prst="rect">
              <a:avLst/>
            </a:prstGeom>
          </p:spPr>
        </p:pic>
      </p:grpSp>
      <p:pic>
        <p:nvPicPr>
          <p:cNvPr id="8" name="图片 19">
            <a:extLst>
              <a:ext uri="{FF2B5EF4-FFF2-40B4-BE49-F238E27FC236}">
                <a16:creationId xmlns:a16="http://schemas.microsoft.com/office/drawing/2014/main" id="{FF4EEFC4-14B2-5BC2-7C69-75C31787C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705695">
            <a:off x="9486121" y="4495657"/>
            <a:ext cx="3568336" cy="4102658"/>
          </a:xfrm>
          <a:prstGeom prst="rect">
            <a:avLst/>
          </a:prstGeom>
        </p:spPr>
      </p:pic>
      <p:pic>
        <p:nvPicPr>
          <p:cNvPr id="9" name="图片 28">
            <a:extLst>
              <a:ext uri="{FF2B5EF4-FFF2-40B4-BE49-F238E27FC236}">
                <a16:creationId xmlns:a16="http://schemas.microsoft.com/office/drawing/2014/main" id="{7FEB47FC-BBBB-46D6-F512-27962980F8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10" name="图片 28">
            <a:extLst>
              <a:ext uri="{FF2B5EF4-FFF2-40B4-BE49-F238E27FC236}">
                <a16:creationId xmlns:a16="http://schemas.microsoft.com/office/drawing/2014/main" id="{0B6BB207-86C5-F33D-F31D-9557830BD0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extLst>
      <p:ext uri="{BB962C8B-B14F-4D97-AF65-F5344CB8AC3E}">
        <p14:creationId xmlns:p14="http://schemas.microsoft.com/office/powerpoint/2010/main" val="71399990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1621"/>
            <a:ext cx="5015345" cy="1143000"/>
          </a:xfrm>
        </p:spPr>
        <p:txBody>
          <a:bodyPr>
            <a:normAutofit/>
          </a:bodyPr>
          <a:lstStyle/>
          <a:p>
            <a:pPr marL="742950" indent="-742950">
              <a:buFont typeface="+mj-lt"/>
              <a:buAutoNum type="arabicPeriod"/>
            </a:pPr>
            <a:r>
              <a:rPr lang="en-US" sz="3600" b="1" dirty="0">
                <a:latin typeface="Times New Roman" panose="02020603050405020304" pitchFamily="18" charset="0"/>
                <a:cs typeface="Times New Roman" panose="02020603050405020304" pitchFamily="18" charset="0"/>
              </a:rPr>
              <a:t>PRE-PROCESSING</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10645588" cy="4351338"/>
          </a:xfrm>
        </p:spPr>
        <p:txBody>
          <a:bodyPr>
            <a:normAutofit/>
          </a:bodyPr>
          <a:lstStyle/>
          <a:p>
            <a:pPr algn="just">
              <a:lnSpc>
                <a:spcPct val="100000"/>
              </a:lnSpc>
              <a:buFont typeface="Wingdings" panose="05000000000000000000" pitchFamily="2" charset="2"/>
              <a:buChar char="Ø"/>
            </a:pPr>
            <a:r>
              <a:rPr lang="en-GB" sz="3200" dirty="0">
                <a:latin typeface="Times New Roman" panose="02020603050405020304" pitchFamily="18" charset="0"/>
                <a:cs typeface="Times New Roman" panose="02020603050405020304" pitchFamily="18" charset="0"/>
              </a:rPr>
              <a:t>Before feeding the images into the proposed structure, a pre-processing step is performed. The first process is to downsize the original image from 512 × 512 pixels into 224 × 224pixels in order to decrease dimensionality.</a:t>
            </a:r>
          </a:p>
          <a:p>
            <a:pPr marL="0" indent="0" algn="just">
              <a:lnSpc>
                <a:spcPct val="100000"/>
              </a:lnSpc>
              <a:buNone/>
            </a:pPr>
            <a:endParaRPr lang="en-IN" sz="1400"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Data is divided into three sections; training, validation, and test sets all with their individual target labels.</a:t>
            </a:r>
          </a:p>
          <a:p>
            <a:pPr algn="just"/>
            <a:endParaRPr lang="en-IN" dirty="0">
              <a:latin typeface="Times New Roman" panose="02020603050405020304" pitchFamily="18" charset="0"/>
              <a:cs typeface="Times New Roman" panose="02020603050405020304" pitchFamily="18" charset="0"/>
            </a:endParaRPr>
          </a:p>
        </p:txBody>
      </p:sp>
      <p:pic>
        <p:nvPicPr>
          <p:cNvPr id="4" name="图片 28">
            <a:extLst>
              <a:ext uri="{FF2B5EF4-FFF2-40B4-BE49-F238E27FC236}">
                <a16:creationId xmlns:a16="http://schemas.microsoft.com/office/drawing/2014/main" id="{86BA4287-BA6C-3888-C271-019397E03A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5" name="图片 28">
            <a:extLst>
              <a:ext uri="{FF2B5EF4-FFF2-40B4-BE49-F238E27FC236}">
                <a16:creationId xmlns:a16="http://schemas.microsoft.com/office/drawing/2014/main" id="{4DD319E6-59A2-B39B-5E51-EBE69B624F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7766"/>
            <a:ext cx="5486400" cy="1143000"/>
          </a:xfrm>
        </p:spPr>
        <p:txBody>
          <a:bodyPr>
            <a:normAutofit/>
          </a:bodyPr>
          <a:lstStyle/>
          <a:p>
            <a:pPr marL="742950" indent="-742950">
              <a:buFont typeface="+mj-lt"/>
              <a:buAutoNum type="arabicPeriod"/>
            </a:pPr>
            <a:r>
              <a:rPr lang="en-US" sz="3600" b="1" dirty="0">
                <a:latin typeface="Times New Roman" panose="02020603050405020304" pitchFamily="18" charset="0"/>
                <a:cs typeface="Times New Roman" panose="02020603050405020304" pitchFamily="18" charset="0"/>
              </a:rPr>
              <a:t>PRE-PROCESSING</a:t>
            </a:r>
            <a:endParaRPr lang="en-IN" sz="3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66167" y="1817275"/>
            <a:ext cx="10459665" cy="4292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703" y="400152"/>
            <a:ext cx="6670964" cy="1129554"/>
          </a:xfrm>
        </p:spPr>
        <p:txBody>
          <a:bodyPr>
            <a:normAutofit/>
          </a:bodyPr>
          <a:lstStyle/>
          <a:p>
            <a:r>
              <a:rPr lang="en-US" sz="3600" b="1" dirty="0">
                <a:latin typeface="Times New Roman" panose="02020603050405020304" pitchFamily="18" charset="0"/>
                <a:cs typeface="Times New Roman" panose="02020603050405020304" pitchFamily="18" charset="0"/>
              </a:rPr>
              <a:t>2.  FEATURE EXTRACTION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08212" y="1751378"/>
            <a:ext cx="10972800" cy="5405717"/>
          </a:xfrm>
        </p:spPr>
        <p:txBody>
          <a:bodyPr>
            <a:noAutofit/>
          </a:bodyPr>
          <a:lstStyle/>
          <a:p>
            <a:pPr algn="just">
              <a:lnSpc>
                <a:spcPct val="100000"/>
              </a:lnSpc>
              <a:buFont typeface="Wingdings" panose="05000000000000000000" pitchFamily="2" charset="2"/>
              <a:buChar char="Ø"/>
            </a:pPr>
            <a:r>
              <a:rPr lang="en-IN" sz="3200" b="0" i="0" dirty="0">
                <a:effectLst/>
                <a:latin typeface="Times New Roman" panose="02020603050405020304" pitchFamily="18" charset="0"/>
                <a:cs typeface="Times New Roman" panose="02020603050405020304" pitchFamily="18" charset="0"/>
              </a:rPr>
              <a:t>The key role of feature extraction in </a:t>
            </a:r>
            <a:r>
              <a:rPr lang="en-IN" sz="3200" dirty="0">
                <a:latin typeface="Times New Roman" panose="02020603050405020304" pitchFamily="18" charset="0"/>
                <a:cs typeface="Times New Roman" panose="02020603050405020304" pitchFamily="18" charset="0"/>
              </a:rPr>
              <a:t>leaf </a:t>
            </a:r>
            <a:r>
              <a:rPr lang="en-IN" sz="3200" b="0" i="0" dirty="0">
                <a:effectLst/>
                <a:latin typeface="Times New Roman" panose="02020603050405020304" pitchFamily="18" charset="0"/>
                <a:cs typeface="Times New Roman" panose="02020603050405020304" pitchFamily="18" charset="0"/>
              </a:rPr>
              <a:t>disease detection is </a:t>
            </a:r>
            <a:r>
              <a:rPr lang="en-IN" sz="3200" i="0" dirty="0">
                <a:effectLst/>
                <a:latin typeface="Times New Roman" panose="02020603050405020304" pitchFamily="18" charset="0"/>
                <a:cs typeface="Times New Roman" panose="02020603050405020304" pitchFamily="18" charset="0"/>
              </a:rPr>
              <a:t>to learn the features automatically</a:t>
            </a:r>
            <a:r>
              <a:rPr lang="en-IN" sz="3200" b="0" i="0" dirty="0">
                <a:effectLst/>
                <a:latin typeface="Times New Roman" panose="02020603050405020304" pitchFamily="18" charset="0"/>
                <a:cs typeface="Times New Roman" panose="02020603050405020304" pitchFamily="18" charset="0"/>
              </a:rPr>
              <a:t>. Mostly, the attributes such as shape, texture, and colour of plant leaf images are utilized to detect leaf infections.</a:t>
            </a:r>
            <a:endParaRPr lang="en-IN" sz="3200" dirty="0">
              <a:latin typeface="Times New Roman" panose="02020603050405020304" pitchFamily="18" charset="0"/>
              <a:ea typeface="Calibri" panose="020F0502020204030204" charset="0"/>
              <a:cs typeface="Times New Roman" panose="02020603050405020304" pitchFamily="18" charset="0"/>
            </a:endParaRPr>
          </a:p>
          <a:p>
            <a:pPr algn="just">
              <a:lnSpc>
                <a:spcPct val="100000"/>
              </a:lnSpc>
              <a:buFont typeface="Wingdings" panose="05000000000000000000" pitchFamily="2" charset="2"/>
              <a:buChar char="Ø"/>
            </a:pPr>
            <a:r>
              <a:rPr lang="en-IN" sz="3200" dirty="0">
                <a:latin typeface="Times New Roman" panose="02020603050405020304" pitchFamily="18" charset="0"/>
                <a:ea typeface="Calibri" panose="020F0502020204030204" charset="0"/>
                <a:cs typeface="Times New Roman" panose="02020603050405020304" pitchFamily="18" charset="0"/>
              </a:rPr>
              <a:t>Feature extraction block provides a vector of features that extracts individual characteristics of each sample.</a:t>
            </a:r>
            <a:r>
              <a:rPr lang="en-IN" sz="3200" dirty="0">
                <a:effectLst/>
                <a:latin typeface="Times New Roman" panose="02020603050405020304" pitchFamily="18" charset="0"/>
                <a:ea typeface="Calibri" panose="020F0502020204030204" charset="0"/>
                <a:cs typeface="Times New Roman" panose="02020603050405020304" pitchFamily="18" charset="0"/>
              </a:rPr>
              <a:t> </a:t>
            </a:r>
          </a:p>
          <a:p>
            <a:pPr algn="just">
              <a:lnSpc>
                <a:spcPct val="100000"/>
              </a:lnSpc>
              <a:buFont typeface="Wingdings" panose="05000000000000000000" pitchFamily="2" charset="2"/>
              <a:buChar char="Ø"/>
            </a:pPr>
            <a:r>
              <a:rPr lang="en-IN" sz="3200" dirty="0">
                <a:effectLst/>
                <a:latin typeface="Times New Roman" panose="02020603050405020304" pitchFamily="18" charset="0"/>
                <a:ea typeface="Calibri" panose="020F0502020204030204" charset="0"/>
                <a:cs typeface="Times New Roman" panose="02020603050405020304" pitchFamily="18" charset="0"/>
              </a:rPr>
              <a:t>In this stage, the important features required for image classification are extracted. </a:t>
            </a:r>
          </a:p>
          <a:p>
            <a:pPr marL="0" indent="0" algn="just">
              <a:lnSpc>
                <a:spcPct val="100000"/>
              </a:lnSpc>
              <a:buNone/>
            </a:pPr>
            <a:endParaRPr lang="en-IN" dirty="0">
              <a:effectLst/>
              <a:latin typeface="Times New Roman" panose="02020603050405020304" pitchFamily="18" charset="0"/>
              <a:ea typeface="Calibri" panose="020F0502020204030204" charset="0"/>
              <a:cs typeface="Times New Roman" panose="02020603050405020304" pitchFamily="18" charset="0"/>
            </a:endParaRPr>
          </a:p>
          <a:p>
            <a:pPr algn="just"/>
            <a:endParaRPr lang="en-IN" dirty="0"/>
          </a:p>
        </p:txBody>
      </p:sp>
      <p:pic>
        <p:nvPicPr>
          <p:cNvPr id="4" name="图片 28">
            <a:extLst>
              <a:ext uri="{FF2B5EF4-FFF2-40B4-BE49-F238E27FC236}">
                <a16:creationId xmlns:a16="http://schemas.microsoft.com/office/drawing/2014/main" id="{0ADA8E58-3FDB-7DA3-20AD-763FBAE4FF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5" name="图片 28">
            <a:extLst>
              <a:ext uri="{FF2B5EF4-FFF2-40B4-BE49-F238E27FC236}">
                <a16:creationId xmlns:a16="http://schemas.microsoft.com/office/drawing/2014/main" id="{7115D6B3-D7C3-5E2E-98F3-6D56B4C29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341818"/>
            <a:ext cx="6386945" cy="1143000"/>
          </a:xfrm>
        </p:spPr>
        <p:txBody>
          <a:bodyPr>
            <a:normAutofit/>
          </a:bodyPr>
          <a:lstStyle/>
          <a:p>
            <a:r>
              <a:rPr lang="en-US" sz="3600" b="1" dirty="0">
                <a:latin typeface="Times New Roman" panose="02020603050405020304" pitchFamily="18" charset="0"/>
                <a:cs typeface="Times New Roman" panose="02020603050405020304" pitchFamily="18" charset="0"/>
              </a:rPr>
              <a:t>2.  FEATURE EXTRACTION</a:t>
            </a:r>
            <a:endParaRPr lang="en-IN" sz="36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8864" y="1484818"/>
            <a:ext cx="8174271" cy="50313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3912"/>
            <a:ext cx="3463636" cy="1143000"/>
          </a:xfrm>
        </p:spPr>
        <p:txBody>
          <a:bodyPr>
            <a:normAutofit/>
          </a:bodyPr>
          <a:lstStyle/>
          <a:p>
            <a:r>
              <a:rPr lang="en-US" sz="3600" b="1" dirty="0">
                <a:latin typeface="Times New Roman" panose="02020603050405020304" pitchFamily="18" charset="0"/>
                <a:cs typeface="Times New Roman" panose="02020603050405020304" pitchFamily="18" charset="0"/>
              </a:rPr>
              <a:t>3.  TRAINING</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2836" y="1863435"/>
            <a:ext cx="9324109" cy="4525963"/>
          </a:xfrm>
        </p:spPr>
        <p:txBody>
          <a:bodyPr/>
          <a:lstStyle/>
          <a:p>
            <a:pPr algn="just">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The model is trained using a dataset containing images of healthy and diseased leaves. </a:t>
            </a:r>
          </a:p>
          <a:p>
            <a:pPr algn="just">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The model serves its objective by classifying images of leaves into diseased categories based on the pattern of the detect.</a:t>
            </a:r>
          </a:p>
          <a:p>
            <a:pPr marL="0" indent="0" algn="just">
              <a:buNone/>
            </a:pPr>
            <a:endParaRPr lang="en-IN" sz="2800" dirty="0">
              <a:latin typeface="Times New Roman" panose="02020603050405020304" pitchFamily="18" charset="0"/>
              <a:cs typeface="Times New Roman" panose="02020603050405020304" pitchFamily="18" charset="0"/>
            </a:endParaRPr>
          </a:p>
          <a:p>
            <a:pPr algn="just"/>
            <a:endParaRPr lang="en-IN" dirty="0"/>
          </a:p>
        </p:txBody>
      </p:sp>
      <p:pic>
        <p:nvPicPr>
          <p:cNvPr id="4" name="图片 28">
            <a:extLst>
              <a:ext uri="{FF2B5EF4-FFF2-40B4-BE49-F238E27FC236}">
                <a16:creationId xmlns:a16="http://schemas.microsoft.com/office/drawing/2014/main" id="{94821C9A-FD2D-FC5D-2F26-F09B20B934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grpSp>
        <p:nvGrpSpPr>
          <p:cNvPr id="5" name="组合 8">
            <a:extLst>
              <a:ext uri="{FF2B5EF4-FFF2-40B4-BE49-F238E27FC236}">
                <a16:creationId xmlns:a16="http://schemas.microsoft.com/office/drawing/2014/main" id="{CBE2248D-49A0-B8B4-7E2A-6F41CAB8A992}"/>
              </a:ext>
            </a:extLst>
          </p:cNvPr>
          <p:cNvGrpSpPr/>
          <p:nvPr/>
        </p:nvGrpSpPr>
        <p:grpSpPr>
          <a:xfrm>
            <a:off x="-2379109" y="3405197"/>
            <a:ext cx="7321890" cy="5520901"/>
            <a:chOff x="-2433908" y="2223904"/>
            <a:chExt cx="7321890" cy="5520901"/>
          </a:xfrm>
        </p:grpSpPr>
        <p:pic>
          <p:nvPicPr>
            <p:cNvPr id="6" name="图片 4">
              <a:extLst>
                <a:ext uri="{FF2B5EF4-FFF2-40B4-BE49-F238E27FC236}">
                  <a16:creationId xmlns:a16="http://schemas.microsoft.com/office/drawing/2014/main" id="{855F4AC2-81B1-3AF2-7D50-D3959A2B5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908" y="2223904"/>
              <a:ext cx="4261107" cy="3511276"/>
            </a:xfrm>
            <a:prstGeom prst="rect">
              <a:avLst/>
            </a:prstGeom>
          </p:spPr>
        </p:pic>
        <p:pic>
          <p:nvPicPr>
            <p:cNvPr id="7" name="图片 12">
              <a:extLst>
                <a:ext uri="{FF2B5EF4-FFF2-40B4-BE49-F238E27FC236}">
                  <a16:creationId xmlns:a16="http://schemas.microsoft.com/office/drawing/2014/main" id="{C96BD2D0-3B05-EA1E-DB93-1E10A811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374509">
              <a:off x="-723311" y="3807486"/>
              <a:ext cx="4261107" cy="3511276"/>
            </a:xfrm>
            <a:prstGeom prst="rect">
              <a:avLst/>
            </a:prstGeom>
          </p:spPr>
        </p:pic>
        <p:pic>
          <p:nvPicPr>
            <p:cNvPr id="8" name="图片 19">
              <a:extLst>
                <a:ext uri="{FF2B5EF4-FFF2-40B4-BE49-F238E27FC236}">
                  <a16:creationId xmlns:a16="http://schemas.microsoft.com/office/drawing/2014/main" id="{907A75B2-F58C-4149-D01E-D163E2BC9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374509">
              <a:off x="626875" y="4233529"/>
              <a:ext cx="4261107" cy="3511276"/>
            </a:xfrm>
            <a:prstGeom prst="rect">
              <a:avLst/>
            </a:prstGeom>
          </p:spPr>
        </p:pic>
      </p:grpSp>
      <p:pic>
        <p:nvPicPr>
          <p:cNvPr id="9" name="图片 28">
            <a:extLst>
              <a:ext uri="{FF2B5EF4-FFF2-40B4-BE49-F238E27FC236}">
                <a16:creationId xmlns:a16="http://schemas.microsoft.com/office/drawing/2014/main" id="{91D806D9-AA26-5A8C-D6A7-7C4F1ED1B4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802165">
            <a:off x="8269624" y="833988"/>
            <a:ext cx="3984943" cy="3341733"/>
          </a:xfrm>
          <a:prstGeom prst="rect">
            <a:avLst/>
          </a:prstGeom>
        </p:spPr>
      </p:pic>
      <p:pic>
        <p:nvPicPr>
          <p:cNvPr id="10" name="图片 28">
            <a:extLst>
              <a:ext uri="{FF2B5EF4-FFF2-40B4-BE49-F238E27FC236}">
                <a16:creationId xmlns:a16="http://schemas.microsoft.com/office/drawing/2014/main" id="{8AEE6253-50EF-24DA-AE7E-45910F4E56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3086686" cy="967011"/>
          </a:xfrm>
        </p:spPr>
        <p:txBody>
          <a:bodyPr>
            <a:normAutofit/>
          </a:bodyPr>
          <a:lstStyle/>
          <a:p>
            <a:r>
              <a:rPr lang="en-US" sz="3600" b="1" dirty="0">
                <a:latin typeface="Times New Roman" panose="02020603050405020304" pitchFamily="18" charset="0"/>
                <a:cs typeface="Times New Roman" panose="02020603050405020304" pitchFamily="18" charset="0"/>
              </a:rPr>
              <a:t>3.  TRAINING</a:t>
            </a:r>
            <a:endParaRPr lang="en-IN" sz="3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67" y="1783073"/>
            <a:ext cx="6225038" cy="357088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6511"/>
          <a:stretch>
            <a:fillRect/>
          </a:stretch>
        </p:blipFill>
        <p:spPr>
          <a:xfrm>
            <a:off x="6093863" y="1783073"/>
            <a:ext cx="5691670" cy="35255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5" y="466151"/>
            <a:ext cx="9047018" cy="1143000"/>
          </a:xfrm>
        </p:spPr>
        <p:txBody>
          <a:bodyPr>
            <a:normAutofit/>
          </a:bodyPr>
          <a:lstStyle/>
          <a:p>
            <a:r>
              <a:rPr lang="en-US" sz="3600" b="1" dirty="0">
                <a:latin typeface="Times New Roman" panose="02020603050405020304" pitchFamily="18" charset="0"/>
                <a:cs typeface="Times New Roman" panose="02020603050405020304" pitchFamily="18" charset="0"/>
              </a:rPr>
              <a:t>4.  CLASSIFICATION AND PREDICTION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944686"/>
            <a:ext cx="10515600" cy="4486275"/>
          </a:xfrm>
        </p:spPr>
        <p:txBody>
          <a:bodyPr>
            <a:normAutofit/>
          </a:bodyPr>
          <a:lstStyle/>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On the basis of the trained data sets model will classifies the input image into different categories.</a:t>
            </a: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maximum classified categories is retuned as output.</a:t>
            </a:r>
          </a:p>
          <a:p>
            <a:pPr algn="just">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If the leaf is healthy it will display, ‘leaf is healthy’. Else it will display name of the disease.</a:t>
            </a:r>
          </a:p>
          <a:p>
            <a:pPr algn="just">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Also it will display the cause and treatment to cure that disease.</a:t>
            </a:r>
            <a:endParaRPr lang="en-US" sz="3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图片 28">
            <a:extLst>
              <a:ext uri="{FF2B5EF4-FFF2-40B4-BE49-F238E27FC236}">
                <a16:creationId xmlns:a16="http://schemas.microsoft.com/office/drawing/2014/main" id="{78B6B2CE-715C-923B-5D94-277D4EED93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5" name="图片 28">
            <a:extLst>
              <a:ext uri="{FF2B5EF4-FFF2-40B4-BE49-F238E27FC236}">
                <a16:creationId xmlns:a16="http://schemas.microsoft.com/office/drawing/2014/main" id="{776EC661-375B-5039-C49F-569F317E5D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709" y="496312"/>
            <a:ext cx="8991600" cy="1143000"/>
          </a:xfrm>
        </p:spPr>
        <p:txBody>
          <a:bodyPr>
            <a:normAutofit/>
          </a:bodyPr>
          <a:lstStyle/>
          <a:p>
            <a:r>
              <a:rPr lang="en-US" sz="3600" b="1" dirty="0">
                <a:latin typeface="Times New Roman" panose="02020603050405020304" pitchFamily="18" charset="0"/>
                <a:cs typeface="Times New Roman" panose="02020603050405020304" pitchFamily="18" charset="0"/>
              </a:rPr>
              <a:t>4.  CLASSIFICATION AND PREDICTION</a:t>
            </a:r>
            <a:endParaRPr lang="en-IN" sz="36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E5B3649-D3AF-B327-3142-D7672915E88B}"/>
              </a:ext>
            </a:extLst>
          </p:cNvPr>
          <p:cNvPicPr>
            <a:picLocks noGrp="1" noChangeAspect="1"/>
          </p:cNvPicPr>
          <p:nvPr>
            <p:ph idx="1"/>
          </p:nvPr>
        </p:nvPicPr>
        <p:blipFill>
          <a:blip r:embed="rId2"/>
          <a:stretch>
            <a:fillRect/>
          </a:stretch>
        </p:blipFill>
        <p:spPr>
          <a:xfrm>
            <a:off x="3913399" y="2047664"/>
            <a:ext cx="4476113" cy="3785100"/>
          </a:xfrm>
        </p:spPr>
      </p:pic>
      <p:pic>
        <p:nvPicPr>
          <p:cNvPr id="4" name="图片 28">
            <a:extLst>
              <a:ext uri="{FF2B5EF4-FFF2-40B4-BE49-F238E27FC236}">
                <a16:creationId xmlns:a16="http://schemas.microsoft.com/office/drawing/2014/main" id="{BB22B0BF-9EF3-25EF-E1B2-3CC31D3343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558" y="3013450"/>
            <a:ext cx="2833278" cy="2375958"/>
          </a:xfrm>
          <a:prstGeom prst="rect">
            <a:avLst/>
          </a:prstGeom>
        </p:spPr>
      </p:pic>
      <p:pic>
        <p:nvPicPr>
          <p:cNvPr id="6" name="图片 28">
            <a:extLst>
              <a:ext uri="{FF2B5EF4-FFF2-40B4-BE49-F238E27FC236}">
                <a16:creationId xmlns:a16="http://schemas.microsoft.com/office/drawing/2014/main" id="{9389644A-FDEE-4516-2890-4781057772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063119">
            <a:off x="6598349" y="2146779"/>
            <a:ext cx="6133510" cy="5143500"/>
          </a:xfrm>
          <a:prstGeom prst="rect">
            <a:avLst/>
          </a:prstGeom>
        </p:spPr>
      </p:pic>
      <p:pic>
        <p:nvPicPr>
          <p:cNvPr id="7" name="图片 28">
            <a:extLst>
              <a:ext uri="{FF2B5EF4-FFF2-40B4-BE49-F238E27FC236}">
                <a16:creationId xmlns:a16="http://schemas.microsoft.com/office/drawing/2014/main" id="{1C3E7E7E-062B-7D4A-6230-A774C77766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6659595">
            <a:off x="2109807" y="-7253"/>
            <a:ext cx="5207514" cy="4366969"/>
          </a:xfrm>
          <a:prstGeom prst="rect">
            <a:avLst/>
          </a:prstGeom>
        </p:spPr>
      </p:pic>
      <p:pic>
        <p:nvPicPr>
          <p:cNvPr id="8" name="图片 28">
            <a:extLst>
              <a:ext uri="{FF2B5EF4-FFF2-40B4-BE49-F238E27FC236}">
                <a16:creationId xmlns:a16="http://schemas.microsoft.com/office/drawing/2014/main" id="{EAA8CEC3-D234-7403-9BA3-F8E980BA6D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642" y="2146779"/>
            <a:ext cx="613351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6A9D-47F4-81D2-35D7-1D8AA8BB5C39}"/>
              </a:ext>
            </a:extLst>
          </p:cNvPr>
          <p:cNvSpPr>
            <a:spLocks noGrp="1"/>
          </p:cNvSpPr>
          <p:nvPr>
            <p:ph type="ctrTitle"/>
          </p:nvPr>
        </p:nvSpPr>
        <p:spPr>
          <a:xfrm>
            <a:off x="4315691" y="556963"/>
            <a:ext cx="3560618" cy="933018"/>
          </a:xfrm>
        </p:spPr>
        <p:txBody>
          <a:bodyPr>
            <a:normAutofit fontScale="90000"/>
          </a:bodyPr>
          <a:lstStyle/>
          <a:p>
            <a:r>
              <a:rPr lang="en-US" sz="6000" b="1" dirty="0">
                <a:latin typeface="Times New Roman" panose="02020603050405020304" pitchFamily="18" charset="0"/>
                <a:cs typeface="Times New Roman" panose="02020603050405020304" pitchFamily="18" charset="0"/>
              </a:rPr>
              <a:t>Agenda</a:t>
            </a:r>
            <a:endParaRPr lang="en-IN" dirty="0"/>
          </a:p>
        </p:txBody>
      </p:sp>
      <p:sp>
        <p:nvSpPr>
          <p:cNvPr id="3" name="Subtitle 2">
            <a:extLst>
              <a:ext uri="{FF2B5EF4-FFF2-40B4-BE49-F238E27FC236}">
                <a16:creationId xmlns:a16="http://schemas.microsoft.com/office/drawing/2014/main" id="{6E507A4E-4EE6-0B92-0D6A-5C0A683676F5}"/>
              </a:ext>
            </a:extLst>
          </p:cNvPr>
          <p:cNvSpPr>
            <a:spLocks noGrp="1"/>
          </p:cNvSpPr>
          <p:nvPr>
            <p:ph type="subTitle" idx="1"/>
          </p:nvPr>
        </p:nvSpPr>
        <p:spPr>
          <a:xfrm>
            <a:off x="1858144" y="2386110"/>
            <a:ext cx="4262056" cy="4736690"/>
          </a:xfrm>
        </p:spPr>
        <p:txBody>
          <a:bodyPr>
            <a:noAutofit/>
          </a:bodyPr>
          <a:lstStyle/>
          <a:p>
            <a:pPr marL="457200" indent="-457200" algn="just">
              <a:buFont typeface="Wingdings" panose="05000000000000000000" pitchFamily="2" charset="2"/>
              <a:buChar char="v"/>
            </a:pPr>
            <a:r>
              <a:rPr lang="en-IN" sz="3200" b="1" dirty="0">
                <a:latin typeface="Times New Roman" panose="02020603050405020304" pitchFamily="18" charset="0"/>
                <a:cs typeface="Times New Roman" panose="02020603050405020304" pitchFamily="18" charset="0"/>
              </a:rPr>
              <a:t>Introduction</a:t>
            </a:r>
            <a:endParaRPr lang="en-US" altLang="en-IN" sz="32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altLang="en-IN" sz="3200" b="1" dirty="0">
                <a:latin typeface="Times New Roman" panose="02020603050405020304" pitchFamily="18" charset="0"/>
                <a:cs typeface="Times New Roman" panose="02020603050405020304" pitchFamily="18" charset="0"/>
              </a:rPr>
              <a:t>Abstract</a:t>
            </a:r>
          </a:p>
          <a:p>
            <a:pPr marL="457200" indent="-457200" algn="just">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Problem Statement</a:t>
            </a:r>
          </a:p>
          <a:p>
            <a:pPr marL="457200" indent="-457200" algn="just">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Proposed System</a:t>
            </a:r>
          </a:p>
          <a:p>
            <a:pPr marL="457200" indent="-457200" algn="just">
              <a:buFont typeface="Wingdings" panose="05000000000000000000" pitchFamily="2" charset="2"/>
              <a:buChar char="v"/>
            </a:pPr>
            <a:r>
              <a:rPr lang="en-IN" sz="3200" b="1" dirty="0">
                <a:latin typeface="Times New Roman" panose="02020603050405020304" pitchFamily="18" charset="0"/>
                <a:cs typeface="Times New Roman" panose="02020603050405020304" pitchFamily="18" charset="0"/>
              </a:rPr>
              <a:t>Methodology</a:t>
            </a:r>
            <a:endParaRPr lang="en-US" sz="32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Hardware Requirements</a:t>
            </a:r>
          </a:p>
          <a:p>
            <a:pPr algn="just"/>
            <a:endParaRPr lang="en-IN" b="1" dirty="0"/>
          </a:p>
        </p:txBody>
      </p:sp>
      <p:sp>
        <p:nvSpPr>
          <p:cNvPr id="5" name="TextBox 4">
            <a:extLst>
              <a:ext uri="{FF2B5EF4-FFF2-40B4-BE49-F238E27FC236}">
                <a16:creationId xmlns:a16="http://schemas.microsoft.com/office/drawing/2014/main" id="{26736C29-EE44-1556-9E77-DE3747E5CF81}"/>
              </a:ext>
            </a:extLst>
          </p:cNvPr>
          <p:cNvSpPr txBox="1"/>
          <p:nvPr/>
        </p:nvSpPr>
        <p:spPr>
          <a:xfrm>
            <a:off x="6912853" y="2397730"/>
            <a:ext cx="4832470" cy="3539430"/>
          </a:xfrm>
          <a:prstGeom prst="rect">
            <a:avLst/>
          </a:prstGeom>
          <a:noFill/>
        </p:spPr>
        <p:txBody>
          <a:bodyPr wrap="square" rtlCol="0">
            <a:spAutoFit/>
          </a:bodyPr>
          <a:lstStyle/>
          <a:p>
            <a:pPr marL="571500" indent="-571500" algn="just">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Software Requirements</a:t>
            </a:r>
          </a:p>
          <a:p>
            <a:pPr marL="571500" indent="-571500" algn="just">
              <a:buFont typeface="Wingdings" panose="05000000000000000000" pitchFamily="2" charset="2"/>
              <a:buChar char="v"/>
            </a:pPr>
            <a:r>
              <a:rPr lang="en-IN" sz="3200" b="1" dirty="0">
                <a:latin typeface="Times New Roman" panose="02020603050405020304" pitchFamily="18" charset="0"/>
                <a:cs typeface="Times New Roman" panose="02020603050405020304" pitchFamily="18" charset="0"/>
              </a:rPr>
              <a:t>Modules</a:t>
            </a:r>
          </a:p>
          <a:p>
            <a:pPr marL="571500" indent="-571500" algn="just">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System Architecture</a:t>
            </a:r>
          </a:p>
          <a:p>
            <a:pPr marL="571500" indent="-571500" algn="just">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Snapshots</a:t>
            </a:r>
          </a:p>
          <a:p>
            <a:pPr marL="571500" indent="-571500" algn="just">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Conclusion</a:t>
            </a:r>
          </a:p>
          <a:p>
            <a:pPr marL="571500" indent="-571500" algn="just">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References</a:t>
            </a:r>
            <a:endParaRPr lang="en-I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28">
            <a:extLst>
              <a:ext uri="{FF2B5EF4-FFF2-40B4-BE49-F238E27FC236}">
                <a16:creationId xmlns:a16="http://schemas.microsoft.com/office/drawing/2014/main" id="{6AC4E4DB-F24C-7532-7A16-2386634CF6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863" y="464660"/>
            <a:ext cx="6133510" cy="5143500"/>
          </a:xfrm>
          <a:prstGeom prst="rect">
            <a:avLst/>
          </a:prstGeom>
        </p:spPr>
      </p:pic>
      <p:grpSp>
        <p:nvGrpSpPr>
          <p:cNvPr id="7" name="组合 8">
            <a:extLst>
              <a:ext uri="{FF2B5EF4-FFF2-40B4-BE49-F238E27FC236}">
                <a16:creationId xmlns:a16="http://schemas.microsoft.com/office/drawing/2014/main" id="{82613338-7A79-5BD5-FC39-1FF53BE2E71D}"/>
              </a:ext>
            </a:extLst>
          </p:cNvPr>
          <p:cNvGrpSpPr/>
          <p:nvPr/>
        </p:nvGrpSpPr>
        <p:grpSpPr>
          <a:xfrm rot="2867709">
            <a:off x="-2608550" y="-270112"/>
            <a:ext cx="6131497" cy="6450751"/>
            <a:chOff x="-2433908" y="2223904"/>
            <a:chExt cx="7321890" cy="5520901"/>
          </a:xfrm>
        </p:grpSpPr>
        <p:pic>
          <p:nvPicPr>
            <p:cNvPr id="8" name="图片 4">
              <a:extLst>
                <a:ext uri="{FF2B5EF4-FFF2-40B4-BE49-F238E27FC236}">
                  <a16:creationId xmlns:a16="http://schemas.microsoft.com/office/drawing/2014/main" id="{E04CFE00-820F-3396-17EB-307865B57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908" y="2223904"/>
              <a:ext cx="4261107" cy="3511276"/>
            </a:xfrm>
            <a:prstGeom prst="rect">
              <a:avLst/>
            </a:prstGeom>
          </p:spPr>
        </p:pic>
        <p:pic>
          <p:nvPicPr>
            <p:cNvPr id="9" name="图片 12">
              <a:extLst>
                <a:ext uri="{FF2B5EF4-FFF2-40B4-BE49-F238E27FC236}">
                  <a16:creationId xmlns:a16="http://schemas.microsoft.com/office/drawing/2014/main" id="{D4D0ECE3-5E6F-E33F-6605-6B8652905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374509">
              <a:off x="-723311" y="3807486"/>
              <a:ext cx="4261107" cy="3511276"/>
            </a:xfrm>
            <a:prstGeom prst="rect">
              <a:avLst/>
            </a:prstGeom>
          </p:spPr>
        </p:pic>
        <p:pic>
          <p:nvPicPr>
            <p:cNvPr id="10" name="图片 19">
              <a:extLst>
                <a:ext uri="{FF2B5EF4-FFF2-40B4-BE49-F238E27FC236}">
                  <a16:creationId xmlns:a16="http://schemas.microsoft.com/office/drawing/2014/main" id="{BDC34992-A67E-7774-6134-6A0F0B659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374509">
              <a:off x="626875" y="4233529"/>
              <a:ext cx="4261107" cy="3511276"/>
            </a:xfrm>
            <a:prstGeom prst="rect">
              <a:avLst/>
            </a:prstGeom>
          </p:spPr>
        </p:pic>
      </p:grpSp>
      <p:pic>
        <p:nvPicPr>
          <p:cNvPr id="11" name="图片 4">
            <a:extLst>
              <a:ext uri="{FF2B5EF4-FFF2-40B4-BE49-F238E27FC236}">
                <a16:creationId xmlns:a16="http://schemas.microsoft.com/office/drawing/2014/main" id="{86C8821F-8FCF-312E-A3F7-4C54333C2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67709">
            <a:off x="-1520932" y="4486024"/>
            <a:ext cx="3568336" cy="4102658"/>
          </a:xfrm>
          <a:prstGeom prst="rect">
            <a:avLst/>
          </a:prstGeom>
        </p:spPr>
      </p:pic>
      <p:pic>
        <p:nvPicPr>
          <p:cNvPr id="12" name="图片 28">
            <a:extLst>
              <a:ext uri="{FF2B5EF4-FFF2-40B4-BE49-F238E27FC236}">
                <a16:creationId xmlns:a16="http://schemas.microsoft.com/office/drawing/2014/main" id="{E5BE6718-F268-51EC-4BE2-7D8AE4AD65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extLst>
      <p:ext uri="{BB962C8B-B14F-4D97-AF65-F5344CB8AC3E}">
        <p14:creationId xmlns:p14="http://schemas.microsoft.com/office/powerpoint/2010/main" val="89163961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636987" y="2942366"/>
            <a:ext cx="2406085" cy="3214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Arrow: Down 13"/>
          <p:cNvSpPr/>
          <p:nvPr/>
        </p:nvSpPr>
        <p:spPr>
          <a:xfrm rot="17910707">
            <a:off x="4087063" y="4520634"/>
            <a:ext cx="234688" cy="178369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Arrow: Down 9"/>
          <p:cNvSpPr/>
          <p:nvPr/>
        </p:nvSpPr>
        <p:spPr>
          <a:xfrm rot="14277845">
            <a:off x="4034095" y="3362936"/>
            <a:ext cx="234688" cy="178369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120400" y="149957"/>
            <a:ext cx="7136876" cy="1325563"/>
          </a:xfrm>
        </p:spPr>
        <p:txBody>
          <a:bodyPr>
            <a:normAutofit/>
          </a:bodyPr>
          <a:lstStyle/>
          <a:p>
            <a:r>
              <a:rPr lang="en-US" sz="3600" b="1" dirty="0">
                <a:latin typeface="Times New Roman" panose="02020603050405020304" pitchFamily="18" charset="0"/>
                <a:cs typeface="Times New Roman" panose="02020603050405020304" pitchFamily="18" charset="0"/>
              </a:rPr>
              <a:t>SYSTEM ARCHITECTURE</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4" name="Rectangle: Rounded Corners 3"/>
          <p:cNvSpPr/>
          <p:nvPr/>
        </p:nvSpPr>
        <p:spPr>
          <a:xfrm>
            <a:off x="1701537" y="3071960"/>
            <a:ext cx="1611984" cy="7140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RGB COLOUR IMAGE</a:t>
            </a:r>
            <a:endParaRPr lang="en-IN" sz="1600" dirty="0">
              <a:latin typeface="Times New Roman" panose="02020603050405020304" pitchFamily="18" charset="0"/>
              <a:cs typeface="Times New Roman" panose="02020603050405020304" pitchFamily="18" charset="0"/>
            </a:endParaRPr>
          </a:p>
        </p:txBody>
      </p:sp>
      <p:sp>
        <p:nvSpPr>
          <p:cNvPr id="5" name="Rectangle: Rounded Corners 4"/>
          <p:cNvSpPr/>
          <p:nvPr/>
        </p:nvSpPr>
        <p:spPr>
          <a:xfrm>
            <a:off x="1595486" y="4470302"/>
            <a:ext cx="1824086" cy="7140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AUGMENTATION</a:t>
            </a:r>
            <a:endParaRPr lang="en-IN" dirty="0"/>
          </a:p>
        </p:txBody>
      </p:sp>
      <p:sp>
        <p:nvSpPr>
          <p:cNvPr id="6" name="Arrow: Down 5"/>
          <p:cNvSpPr/>
          <p:nvPr/>
        </p:nvSpPr>
        <p:spPr>
          <a:xfrm>
            <a:off x="2422687" y="1885361"/>
            <a:ext cx="169683" cy="118659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Arrow: Down 8"/>
          <p:cNvSpPr/>
          <p:nvPr/>
        </p:nvSpPr>
        <p:spPr>
          <a:xfrm>
            <a:off x="2413256" y="3786040"/>
            <a:ext cx="207392" cy="68426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Arrow: Down 11"/>
          <p:cNvSpPr/>
          <p:nvPr/>
        </p:nvSpPr>
        <p:spPr>
          <a:xfrm rot="16200000">
            <a:off x="4094231" y="4059748"/>
            <a:ext cx="218786" cy="156810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Rectangle: Rounded Corners 15"/>
          <p:cNvSpPr/>
          <p:nvPr/>
        </p:nvSpPr>
        <p:spPr>
          <a:xfrm>
            <a:off x="4917099" y="3515182"/>
            <a:ext cx="1845860" cy="5373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TESTING</a:t>
            </a:r>
            <a:endParaRPr lang="en-IN" dirty="0"/>
          </a:p>
        </p:txBody>
      </p:sp>
      <p:sp>
        <p:nvSpPr>
          <p:cNvPr id="19" name="Arrow: Down 18"/>
          <p:cNvSpPr/>
          <p:nvPr/>
        </p:nvSpPr>
        <p:spPr>
          <a:xfrm rot="17372922">
            <a:off x="7588028" y="4201655"/>
            <a:ext cx="258369" cy="1916338"/>
          </a:xfrm>
          <a:prstGeom prst="downArrow">
            <a:avLst>
              <a:gd name="adj1" fmla="val 49999"/>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7" name="Rectangle: Rounded Corners 16"/>
          <p:cNvSpPr/>
          <p:nvPr/>
        </p:nvSpPr>
        <p:spPr>
          <a:xfrm>
            <a:off x="4987674" y="4558677"/>
            <a:ext cx="1845860" cy="5373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TRAINING</a:t>
            </a:r>
            <a:endParaRPr lang="en-IN" dirty="0"/>
          </a:p>
        </p:txBody>
      </p:sp>
      <p:sp>
        <p:nvSpPr>
          <p:cNvPr id="20" name="Arrow: Down 19"/>
          <p:cNvSpPr/>
          <p:nvPr/>
        </p:nvSpPr>
        <p:spPr>
          <a:xfrm rot="16200000">
            <a:off x="7555210" y="4862426"/>
            <a:ext cx="311907" cy="184586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Rounded Corners 17"/>
          <p:cNvSpPr/>
          <p:nvPr/>
        </p:nvSpPr>
        <p:spPr>
          <a:xfrm>
            <a:off x="4987674" y="5509236"/>
            <a:ext cx="1845860" cy="5373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VALIDATION</a:t>
            </a:r>
            <a:endParaRPr lang="en-IN" dirty="0"/>
          </a:p>
        </p:txBody>
      </p:sp>
      <p:sp>
        <p:nvSpPr>
          <p:cNvPr id="21" name="Rectangle: Rounded Corners 20"/>
          <p:cNvSpPr/>
          <p:nvPr/>
        </p:nvSpPr>
        <p:spPr>
          <a:xfrm>
            <a:off x="8630982" y="5331450"/>
            <a:ext cx="2426616" cy="8590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DISEASE DETECTION</a:t>
            </a:r>
            <a:endParaRPr lang="en-IN" dirty="0"/>
          </a:p>
        </p:txBody>
      </p:sp>
      <p:sp>
        <p:nvSpPr>
          <p:cNvPr id="22" name="Rectangle: Rounded Corners 21"/>
          <p:cNvSpPr/>
          <p:nvPr/>
        </p:nvSpPr>
        <p:spPr>
          <a:xfrm>
            <a:off x="8627723" y="3897794"/>
            <a:ext cx="2426616" cy="8590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DISEASE TRAINING</a:t>
            </a:r>
            <a:endParaRPr lang="en-IN" dirty="0"/>
          </a:p>
        </p:txBody>
      </p:sp>
      <p:sp>
        <p:nvSpPr>
          <p:cNvPr id="23" name="Rectangle: Rounded Corners 22"/>
          <p:cNvSpPr/>
          <p:nvPr/>
        </p:nvSpPr>
        <p:spPr>
          <a:xfrm>
            <a:off x="8634093" y="2127166"/>
            <a:ext cx="2426616" cy="8590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PREDICTION</a:t>
            </a:r>
            <a:endParaRPr lang="en-IN" dirty="0"/>
          </a:p>
        </p:txBody>
      </p:sp>
      <p:sp>
        <p:nvSpPr>
          <p:cNvPr id="24" name="Arrow: Down 23"/>
          <p:cNvSpPr/>
          <p:nvPr/>
        </p:nvSpPr>
        <p:spPr>
          <a:xfrm rot="10800000">
            <a:off x="9667639" y="4761159"/>
            <a:ext cx="211638" cy="57179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Arrow: Down 24"/>
          <p:cNvSpPr/>
          <p:nvPr/>
        </p:nvSpPr>
        <p:spPr>
          <a:xfrm rot="10800000">
            <a:off x="9671816" y="2966416"/>
            <a:ext cx="185392" cy="92516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6" name="Arrow: Down 25"/>
          <p:cNvSpPr/>
          <p:nvPr/>
        </p:nvSpPr>
        <p:spPr>
          <a:xfrm rot="10800000">
            <a:off x="9667639" y="1201999"/>
            <a:ext cx="185392" cy="92516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8" name="TextBox 27"/>
          <p:cNvSpPr txBox="1"/>
          <p:nvPr/>
        </p:nvSpPr>
        <p:spPr>
          <a:xfrm>
            <a:off x="9356017" y="906416"/>
            <a:ext cx="1668544" cy="369332"/>
          </a:xfrm>
          <a:prstGeom prst="rect">
            <a:avLst/>
          </a:prstGeom>
          <a:noFill/>
        </p:spPr>
        <p:txBody>
          <a:bodyPr wrap="square" rtlCol="0">
            <a:spAutoFit/>
          </a:bodyPr>
          <a:lstStyle/>
          <a:p>
            <a:r>
              <a:rPr lang="en-US" dirty="0"/>
              <a:t>RESULT</a:t>
            </a:r>
            <a:endParaRPr lang="en-IN" dirty="0"/>
          </a:p>
        </p:txBody>
      </p:sp>
      <p:sp>
        <p:nvSpPr>
          <p:cNvPr id="29" name="TextBox 28"/>
          <p:cNvSpPr txBox="1"/>
          <p:nvPr/>
        </p:nvSpPr>
        <p:spPr>
          <a:xfrm>
            <a:off x="9857208" y="4878010"/>
            <a:ext cx="2334791" cy="369332"/>
          </a:xfrm>
          <a:prstGeom prst="rect">
            <a:avLst/>
          </a:prstGeom>
          <a:noFill/>
        </p:spPr>
        <p:txBody>
          <a:bodyPr wrap="square" rtlCol="0">
            <a:spAutoFit/>
          </a:bodyPr>
          <a:lstStyle/>
          <a:p>
            <a:r>
              <a:rPr lang="en-US" dirty="0"/>
              <a:t>Training Parameter</a:t>
            </a:r>
            <a:endParaRPr lang="en-IN" dirty="0"/>
          </a:p>
        </p:txBody>
      </p:sp>
      <p:sp>
        <p:nvSpPr>
          <p:cNvPr id="31" name="TextBox 30"/>
          <p:cNvSpPr txBox="1"/>
          <p:nvPr/>
        </p:nvSpPr>
        <p:spPr>
          <a:xfrm>
            <a:off x="6788232" y="6381946"/>
            <a:ext cx="3948898" cy="378837"/>
          </a:xfrm>
          <a:prstGeom prst="rect">
            <a:avLst/>
          </a:prstGeom>
          <a:noFill/>
        </p:spPr>
        <p:txBody>
          <a:bodyPr wrap="square" rtlCol="0">
            <a:spAutoFit/>
          </a:bodyPr>
          <a:lstStyle/>
          <a:p>
            <a:r>
              <a:rPr lang="en-US" dirty="0"/>
              <a:t>Deep learning Algorithm</a:t>
            </a:r>
            <a:endParaRPr lang="en-IN" dirty="0"/>
          </a:p>
        </p:txBody>
      </p:sp>
      <p:sp>
        <p:nvSpPr>
          <p:cNvPr id="32" name="TextBox 31"/>
          <p:cNvSpPr txBox="1"/>
          <p:nvPr/>
        </p:nvSpPr>
        <p:spPr>
          <a:xfrm>
            <a:off x="1640230" y="5439469"/>
            <a:ext cx="215855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Augmented data</a:t>
            </a:r>
            <a:endParaRPr lang="en-IN" sz="1600"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1750180" y="1522806"/>
            <a:ext cx="1938658" cy="369332"/>
          </a:xfrm>
          <a:prstGeom prst="rect">
            <a:avLst/>
          </a:prstGeom>
          <a:noFill/>
        </p:spPr>
        <p:txBody>
          <a:bodyPr wrap="square" rtlCol="0">
            <a:spAutoFit/>
          </a:bodyPr>
          <a:lstStyle/>
          <a:p>
            <a:r>
              <a:rPr lang="en-US" dirty="0"/>
              <a:t>IMAGE DATASET</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72292" y="6255990"/>
            <a:ext cx="4647415"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Snapshot of home page</a:t>
            </a:r>
            <a:endParaRPr lang="en-IN" sz="20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1952" y="493058"/>
            <a:ext cx="9332259" cy="5038165"/>
          </a:xfrm>
        </p:spPr>
      </p:pic>
      <p:grpSp>
        <p:nvGrpSpPr>
          <p:cNvPr id="4" name="Google Shape;294;p36">
            <a:extLst>
              <a:ext uri="{FF2B5EF4-FFF2-40B4-BE49-F238E27FC236}">
                <a16:creationId xmlns:a16="http://schemas.microsoft.com/office/drawing/2014/main" id="{D648864C-896D-1619-C998-FA29B7716AD5}"/>
              </a:ext>
            </a:extLst>
          </p:cNvPr>
          <p:cNvGrpSpPr/>
          <p:nvPr/>
        </p:nvGrpSpPr>
        <p:grpSpPr>
          <a:xfrm>
            <a:off x="0" y="180110"/>
            <a:ext cx="11942618" cy="5832764"/>
            <a:chOff x="3050246" y="783930"/>
            <a:chExt cx="5887335" cy="3449319"/>
          </a:xfrm>
        </p:grpSpPr>
        <p:sp>
          <p:nvSpPr>
            <p:cNvPr id="7" name="Google Shape;295;p36">
              <a:extLst>
                <a:ext uri="{FF2B5EF4-FFF2-40B4-BE49-F238E27FC236}">
                  <a16:creationId xmlns:a16="http://schemas.microsoft.com/office/drawing/2014/main" id="{7328AFB0-2D95-CE77-A28F-CCC3D33EF072}"/>
                </a:ext>
              </a:extLst>
            </p:cNvPr>
            <p:cNvSpPr/>
            <p:nvPr/>
          </p:nvSpPr>
          <p:spPr>
            <a:xfrm>
              <a:off x="3531697" y="783930"/>
              <a:ext cx="4922624" cy="3295008"/>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96;p36">
              <a:extLst>
                <a:ext uri="{FF2B5EF4-FFF2-40B4-BE49-F238E27FC236}">
                  <a16:creationId xmlns:a16="http://schemas.microsoft.com/office/drawing/2014/main" id="{BC15EB2D-B05E-092D-D708-BB0CB4830AAE}"/>
                </a:ext>
              </a:extLst>
            </p:cNvPr>
            <p:cNvSpPr/>
            <p:nvPr/>
          </p:nvSpPr>
          <p:spPr>
            <a:xfrm>
              <a:off x="3050246" y="4142478"/>
              <a:ext cx="5887335" cy="90771"/>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97;p36">
              <a:extLst>
                <a:ext uri="{FF2B5EF4-FFF2-40B4-BE49-F238E27FC236}">
                  <a16:creationId xmlns:a16="http://schemas.microsoft.com/office/drawing/2014/main" id="{B0957BA1-F37D-6678-6DF3-4943744C3BE7}"/>
                </a:ext>
              </a:extLst>
            </p:cNvPr>
            <p:cNvSpPr/>
            <p:nvPr/>
          </p:nvSpPr>
          <p:spPr>
            <a:xfrm>
              <a:off x="3050246" y="4069860"/>
              <a:ext cx="5886427" cy="72617"/>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98;p36">
              <a:extLst>
                <a:ext uri="{FF2B5EF4-FFF2-40B4-BE49-F238E27FC236}">
                  <a16:creationId xmlns:a16="http://schemas.microsoft.com/office/drawing/2014/main" id="{8761BA44-5423-8C21-7D7A-4B7E25ADC204}"/>
                </a:ext>
              </a:extLst>
            </p:cNvPr>
            <p:cNvSpPr/>
            <p:nvPr/>
          </p:nvSpPr>
          <p:spPr>
            <a:xfrm>
              <a:off x="5557428" y="4069860"/>
              <a:ext cx="862070" cy="4538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72292" y="6190412"/>
            <a:ext cx="4647415"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Snapshot of </a:t>
            </a:r>
            <a:r>
              <a:rPr lang="en-US" sz="2000" b="1" dirty="0" err="1">
                <a:latin typeface="Times New Roman" panose="02020603050405020304" pitchFamily="18" charset="0"/>
                <a:cs typeface="Times New Roman" panose="02020603050405020304" pitchFamily="18" charset="0"/>
              </a:rPr>
              <a:t>AboutUs</a:t>
            </a:r>
            <a:r>
              <a:rPr lang="en-US" sz="2000" b="1" dirty="0">
                <a:latin typeface="Times New Roman" panose="02020603050405020304" pitchFamily="18" charset="0"/>
                <a:cs typeface="Times New Roman" panose="02020603050405020304" pitchFamily="18" charset="0"/>
              </a:rPr>
              <a:t> page</a:t>
            </a:r>
            <a:endParaRPr lang="en-IN" sz="20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414" y="467533"/>
            <a:ext cx="9560445" cy="5171267"/>
          </a:xfrm>
        </p:spPr>
      </p:pic>
      <p:grpSp>
        <p:nvGrpSpPr>
          <p:cNvPr id="4" name="Google Shape;294;p36">
            <a:extLst>
              <a:ext uri="{FF2B5EF4-FFF2-40B4-BE49-F238E27FC236}">
                <a16:creationId xmlns:a16="http://schemas.microsoft.com/office/drawing/2014/main" id="{C2EE32E9-4700-6DA1-DAA4-B746A81755FF}"/>
              </a:ext>
            </a:extLst>
          </p:cNvPr>
          <p:cNvGrpSpPr/>
          <p:nvPr/>
        </p:nvGrpSpPr>
        <p:grpSpPr>
          <a:xfrm>
            <a:off x="0" y="180110"/>
            <a:ext cx="11942618" cy="5832764"/>
            <a:chOff x="3050246" y="783930"/>
            <a:chExt cx="5887335" cy="3449319"/>
          </a:xfrm>
        </p:grpSpPr>
        <p:sp>
          <p:nvSpPr>
            <p:cNvPr id="6" name="Google Shape;295;p36">
              <a:extLst>
                <a:ext uri="{FF2B5EF4-FFF2-40B4-BE49-F238E27FC236}">
                  <a16:creationId xmlns:a16="http://schemas.microsoft.com/office/drawing/2014/main" id="{FD7C8448-3481-7A0B-2FC8-C9910796DDC8}"/>
                </a:ext>
              </a:extLst>
            </p:cNvPr>
            <p:cNvSpPr/>
            <p:nvPr/>
          </p:nvSpPr>
          <p:spPr>
            <a:xfrm>
              <a:off x="3531697" y="783930"/>
              <a:ext cx="4922624" cy="3295008"/>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96;p36">
              <a:extLst>
                <a:ext uri="{FF2B5EF4-FFF2-40B4-BE49-F238E27FC236}">
                  <a16:creationId xmlns:a16="http://schemas.microsoft.com/office/drawing/2014/main" id="{1AD0EFAC-DAE4-E940-E148-2AB7E16F390C}"/>
                </a:ext>
              </a:extLst>
            </p:cNvPr>
            <p:cNvSpPr/>
            <p:nvPr/>
          </p:nvSpPr>
          <p:spPr>
            <a:xfrm>
              <a:off x="3050246" y="4142478"/>
              <a:ext cx="5887335" cy="90771"/>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97;p36">
              <a:extLst>
                <a:ext uri="{FF2B5EF4-FFF2-40B4-BE49-F238E27FC236}">
                  <a16:creationId xmlns:a16="http://schemas.microsoft.com/office/drawing/2014/main" id="{38C26787-6A64-2B35-B542-5FAA4C8F8D59}"/>
                </a:ext>
              </a:extLst>
            </p:cNvPr>
            <p:cNvSpPr/>
            <p:nvPr/>
          </p:nvSpPr>
          <p:spPr>
            <a:xfrm>
              <a:off x="3050246" y="4069860"/>
              <a:ext cx="5886427" cy="72617"/>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98;p36">
              <a:extLst>
                <a:ext uri="{FF2B5EF4-FFF2-40B4-BE49-F238E27FC236}">
                  <a16:creationId xmlns:a16="http://schemas.microsoft.com/office/drawing/2014/main" id="{4C69BB04-CE8C-CF5B-968A-F0248E7A1E1D}"/>
                </a:ext>
              </a:extLst>
            </p:cNvPr>
            <p:cNvSpPr/>
            <p:nvPr/>
          </p:nvSpPr>
          <p:spPr>
            <a:xfrm>
              <a:off x="5557428" y="4069860"/>
              <a:ext cx="862070" cy="4538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72292" y="6302574"/>
            <a:ext cx="4647415"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Snapshot of How It Works page</a:t>
            </a:r>
            <a:endParaRPr lang="en-IN" sz="20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0212" y="570565"/>
            <a:ext cx="9114657" cy="5049978"/>
          </a:xfrm>
        </p:spPr>
      </p:pic>
      <p:grpSp>
        <p:nvGrpSpPr>
          <p:cNvPr id="11" name="Google Shape;294;p36">
            <a:extLst>
              <a:ext uri="{FF2B5EF4-FFF2-40B4-BE49-F238E27FC236}">
                <a16:creationId xmlns:a16="http://schemas.microsoft.com/office/drawing/2014/main" id="{C79C823C-D5FE-87F5-E166-A78028070E60}"/>
              </a:ext>
            </a:extLst>
          </p:cNvPr>
          <p:cNvGrpSpPr/>
          <p:nvPr/>
        </p:nvGrpSpPr>
        <p:grpSpPr>
          <a:xfrm>
            <a:off x="166254" y="263236"/>
            <a:ext cx="11693237" cy="5902036"/>
            <a:chOff x="3050246" y="783930"/>
            <a:chExt cx="5887335" cy="3449319"/>
          </a:xfrm>
        </p:grpSpPr>
        <p:sp>
          <p:nvSpPr>
            <p:cNvPr id="12" name="Google Shape;295;p36">
              <a:extLst>
                <a:ext uri="{FF2B5EF4-FFF2-40B4-BE49-F238E27FC236}">
                  <a16:creationId xmlns:a16="http://schemas.microsoft.com/office/drawing/2014/main" id="{2388F15C-7F48-3053-7F7A-599A8F3F4929}"/>
                </a:ext>
              </a:extLst>
            </p:cNvPr>
            <p:cNvSpPr/>
            <p:nvPr/>
          </p:nvSpPr>
          <p:spPr>
            <a:xfrm>
              <a:off x="3531697" y="783930"/>
              <a:ext cx="4922624" cy="3295008"/>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96;p36">
              <a:extLst>
                <a:ext uri="{FF2B5EF4-FFF2-40B4-BE49-F238E27FC236}">
                  <a16:creationId xmlns:a16="http://schemas.microsoft.com/office/drawing/2014/main" id="{3C42E8D6-7E11-7113-5A28-4E1770394BAE}"/>
                </a:ext>
              </a:extLst>
            </p:cNvPr>
            <p:cNvSpPr/>
            <p:nvPr/>
          </p:nvSpPr>
          <p:spPr>
            <a:xfrm>
              <a:off x="3050246" y="4142478"/>
              <a:ext cx="5887335" cy="90771"/>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97;p36">
              <a:extLst>
                <a:ext uri="{FF2B5EF4-FFF2-40B4-BE49-F238E27FC236}">
                  <a16:creationId xmlns:a16="http://schemas.microsoft.com/office/drawing/2014/main" id="{9AB17322-6CD6-E23B-B50C-50F659B50351}"/>
                </a:ext>
              </a:extLst>
            </p:cNvPr>
            <p:cNvSpPr/>
            <p:nvPr/>
          </p:nvSpPr>
          <p:spPr>
            <a:xfrm>
              <a:off x="3050246" y="4069860"/>
              <a:ext cx="5886427" cy="72617"/>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98;p36">
              <a:extLst>
                <a:ext uri="{FF2B5EF4-FFF2-40B4-BE49-F238E27FC236}">
                  <a16:creationId xmlns:a16="http://schemas.microsoft.com/office/drawing/2014/main" id="{C7974765-0937-EF6E-510C-D6F6C80A5FCF}"/>
                </a:ext>
              </a:extLst>
            </p:cNvPr>
            <p:cNvSpPr/>
            <p:nvPr/>
          </p:nvSpPr>
          <p:spPr>
            <a:xfrm>
              <a:off x="5557428" y="4069860"/>
              <a:ext cx="862070" cy="4538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72292" y="6222364"/>
            <a:ext cx="4647415"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Snapshot of Diseases page</a:t>
            </a:r>
            <a:endParaRPr lang="en-IN" sz="20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6657" y="528918"/>
            <a:ext cx="9292049" cy="5075751"/>
          </a:xfrm>
        </p:spPr>
      </p:pic>
      <p:grpSp>
        <p:nvGrpSpPr>
          <p:cNvPr id="4" name="Google Shape;294;p36">
            <a:extLst>
              <a:ext uri="{FF2B5EF4-FFF2-40B4-BE49-F238E27FC236}">
                <a16:creationId xmlns:a16="http://schemas.microsoft.com/office/drawing/2014/main" id="{152CB105-D7FA-5373-2581-C6A5A1BDB888}"/>
              </a:ext>
            </a:extLst>
          </p:cNvPr>
          <p:cNvGrpSpPr/>
          <p:nvPr/>
        </p:nvGrpSpPr>
        <p:grpSpPr>
          <a:xfrm>
            <a:off x="0" y="235526"/>
            <a:ext cx="11776364" cy="5777347"/>
            <a:chOff x="3050246" y="783930"/>
            <a:chExt cx="5887335" cy="3449319"/>
          </a:xfrm>
        </p:grpSpPr>
        <p:sp>
          <p:nvSpPr>
            <p:cNvPr id="7" name="Google Shape;295;p36">
              <a:extLst>
                <a:ext uri="{FF2B5EF4-FFF2-40B4-BE49-F238E27FC236}">
                  <a16:creationId xmlns:a16="http://schemas.microsoft.com/office/drawing/2014/main" id="{DEB1DCD5-A97E-8D5A-7F45-AE876267C3BC}"/>
                </a:ext>
              </a:extLst>
            </p:cNvPr>
            <p:cNvSpPr/>
            <p:nvPr/>
          </p:nvSpPr>
          <p:spPr>
            <a:xfrm>
              <a:off x="3531697" y="783930"/>
              <a:ext cx="4922624" cy="3295008"/>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96;p36">
              <a:extLst>
                <a:ext uri="{FF2B5EF4-FFF2-40B4-BE49-F238E27FC236}">
                  <a16:creationId xmlns:a16="http://schemas.microsoft.com/office/drawing/2014/main" id="{2EA8F6A1-3BD4-3EB9-FFCF-D3F1DAC80033}"/>
                </a:ext>
              </a:extLst>
            </p:cNvPr>
            <p:cNvSpPr/>
            <p:nvPr/>
          </p:nvSpPr>
          <p:spPr>
            <a:xfrm>
              <a:off x="3050246" y="4142478"/>
              <a:ext cx="5887335" cy="90771"/>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97;p36">
              <a:extLst>
                <a:ext uri="{FF2B5EF4-FFF2-40B4-BE49-F238E27FC236}">
                  <a16:creationId xmlns:a16="http://schemas.microsoft.com/office/drawing/2014/main" id="{E0CD437B-DB55-DBF3-EC41-12F0141C4981}"/>
                </a:ext>
              </a:extLst>
            </p:cNvPr>
            <p:cNvSpPr/>
            <p:nvPr/>
          </p:nvSpPr>
          <p:spPr>
            <a:xfrm>
              <a:off x="3050246" y="4069860"/>
              <a:ext cx="5886427" cy="72617"/>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98;p36">
              <a:extLst>
                <a:ext uri="{FF2B5EF4-FFF2-40B4-BE49-F238E27FC236}">
                  <a16:creationId xmlns:a16="http://schemas.microsoft.com/office/drawing/2014/main" id="{D367E0F8-5063-3CFC-A017-87D814DD6FF8}"/>
                </a:ext>
              </a:extLst>
            </p:cNvPr>
            <p:cNvSpPr/>
            <p:nvPr/>
          </p:nvSpPr>
          <p:spPr>
            <a:xfrm>
              <a:off x="5557428" y="4069860"/>
              <a:ext cx="862070" cy="4538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72292" y="6141169"/>
            <a:ext cx="4647415"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Snapshot of index page</a:t>
            </a:r>
            <a:endParaRPr lang="en-IN" sz="20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8165" y="835656"/>
            <a:ext cx="9108141" cy="4862876"/>
          </a:xfrm>
        </p:spPr>
      </p:pic>
      <p:grpSp>
        <p:nvGrpSpPr>
          <p:cNvPr id="4" name="Google Shape;294;p36">
            <a:extLst>
              <a:ext uri="{FF2B5EF4-FFF2-40B4-BE49-F238E27FC236}">
                <a16:creationId xmlns:a16="http://schemas.microsoft.com/office/drawing/2014/main" id="{24F71DCB-0603-C1E0-597A-082AD814033F}"/>
              </a:ext>
            </a:extLst>
          </p:cNvPr>
          <p:cNvGrpSpPr/>
          <p:nvPr/>
        </p:nvGrpSpPr>
        <p:grpSpPr>
          <a:xfrm>
            <a:off x="152400" y="540326"/>
            <a:ext cx="11471564" cy="5472547"/>
            <a:chOff x="3050246" y="783930"/>
            <a:chExt cx="5887335" cy="3449319"/>
          </a:xfrm>
        </p:grpSpPr>
        <p:sp>
          <p:nvSpPr>
            <p:cNvPr id="6" name="Google Shape;295;p36">
              <a:extLst>
                <a:ext uri="{FF2B5EF4-FFF2-40B4-BE49-F238E27FC236}">
                  <a16:creationId xmlns:a16="http://schemas.microsoft.com/office/drawing/2014/main" id="{698B2D07-A17F-33EE-9B0A-DB860C49F517}"/>
                </a:ext>
              </a:extLst>
            </p:cNvPr>
            <p:cNvSpPr/>
            <p:nvPr/>
          </p:nvSpPr>
          <p:spPr>
            <a:xfrm>
              <a:off x="3531697" y="783930"/>
              <a:ext cx="4922624" cy="3295008"/>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96;p36">
              <a:extLst>
                <a:ext uri="{FF2B5EF4-FFF2-40B4-BE49-F238E27FC236}">
                  <a16:creationId xmlns:a16="http://schemas.microsoft.com/office/drawing/2014/main" id="{DDCF1570-D78C-F67F-2EBD-FEF37CE407B5}"/>
                </a:ext>
              </a:extLst>
            </p:cNvPr>
            <p:cNvSpPr/>
            <p:nvPr/>
          </p:nvSpPr>
          <p:spPr>
            <a:xfrm>
              <a:off x="3050246" y="4142478"/>
              <a:ext cx="5887335" cy="90771"/>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97;p36">
              <a:extLst>
                <a:ext uri="{FF2B5EF4-FFF2-40B4-BE49-F238E27FC236}">
                  <a16:creationId xmlns:a16="http://schemas.microsoft.com/office/drawing/2014/main" id="{34C17228-2172-6B22-56EF-A87F03CBB2A9}"/>
                </a:ext>
              </a:extLst>
            </p:cNvPr>
            <p:cNvSpPr/>
            <p:nvPr/>
          </p:nvSpPr>
          <p:spPr>
            <a:xfrm>
              <a:off x="3050246" y="4069860"/>
              <a:ext cx="5886427" cy="72617"/>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98;p36">
              <a:extLst>
                <a:ext uri="{FF2B5EF4-FFF2-40B4-BE49-F238E27FC236}">
                  <a16:creationId xmlns:a16="http://schemas.microsoft.com/office/drawing/2014/main" id="{5F67B4A9-CF55-F894-1ECB-3D55D9EF74B4}"/>
                </a:ext>
              </a:extLst>
            </p:cNvPr>
            <p:cNvSpPr/>
            <p:nvPr/>
          </p:nvSpPr>
          <p:spPr>
            <a:xfrm>
              <a:off x="5557428" y="4069860"/>
              <a:ext cx="862070" cy="4538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73459" y="6103471"/>
            <a:ext cx="6094428" cy="369332"/>
          </a:xfrm>
          <a:prstGeom prst="rect">
            <a:avLst/>
          </a:prstGeom>
          <a:noFill/>
        </p:spPr>
        <p:txBody>
          <a:bodyPr wrap="square">
            <a:spAutoFit/>
          </a:bodyPr>
          <a:lstStyle/>
          <a:p>
            <a:pPr algn="ctr"/>
            <a:r>
              <a:rPr lang="en-US" sz="1800" b="1" dirty="0">
                <a:latin typeface="Times New Roman" panose="02020603050405020304" pitchFamily="18" charset="0"/>
                <a:cs typeface="Times New Roman" panose="02020603050405020304" pitchFamily="18" charset="0"/>
              </a:rPr>
              <a:t>Snapshot of healthy </a:t>
            </a:r>
            <a:r>
              <a:rPr lang="en-US" b="1" dirty="0">
                <a:latin typeface="Times New Roman" panose="02020603050405020304" pitchFamily="18" charset="0"/>
                <a:cs typeface="Times New Roman" panose="02020603050405020304" pitchFamily="18" charset="0"/>
              </a:rPr>
              <a:t>leaf identification</a:t>
            </a:r>
            <a:endParaRPr lang="en-IN" sz="1800" b="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5059" y="696072"/>
            <a:ext cx="9538447" cy="5145788"/>
          </a:xfrm>
        </p:spPr>
      </p:pic>
      <p:grpSp>
        <p:nvGrpSpPr>
          <p:cNvPr id="4" name="Google Shape;294;p36">
            <a:extLst>
              <a:ext uri="{FF2B5EF4-FFF2-40B4-BE49-F238E27FC236}">
                <a16:creationId xmlns:a16="http://schemas.microsoft.com/office/drawing/2014/main" id="{4CAA4EE9-0D2D-6711-28E1-96F9710F668F}"/>
              </a:ext>
            </a:extLst>
          </p:cNvPr>
          <p:cNvGrpSpPr/>
          <p:nvPr/>
        </p:nvGrpSpPr>
        <p:grpSpPr>
          <a:xfrm>
            <a:off x="0" y="180110"/>
            <a:ext cx="11942618" cy="5832764"/>
            <a:chOff x="3050246" y="783930"/>
            <a:chExt cx="5887335" cy="3449319"/>
          </a:xfrm>
        </p:grpSpPr>
        <p:sp>
          <p:nvSpPr>
            <p:cNvPr id="7" name="Google Shape;295;p36">
              <a:extLst>
                <a:ext uri="{FF2B5EF4-FFF2-40B4-BE49-F238E27FC236}">
                  <a16:creationId xmlns:a16="http://schemas.microsoft.com/office/drawing/2014/main" id="{5DA24029-CDF6-21AE-8C33-1ABA31D7F9AE}"/>
                </a:ext>
              </a:extLst>
            </p:cNvPr>
            <p:cNvSpPr/>
            <p:nvPr/>
          </p:nvSpPr>
          <p:spPr>
            <a:xfrm>
              <a:off x="3531697" y="783930"/>
              <a:ext cx="4922624" cy="3295008"/>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96;p36">
              <a:extLst>
                <a:ext uri="{FF2B5EF4-FFF2-40B4-BE49-F238E27FC236}">
                  <a16:creationId xmlns:a16="http://schemas.microsoft.com/office/drawing/2014/main" id="{FE798AAE-6506-9A51-6D9B-2B8F0CC710CF}"/>
                </a:ext>
              </a:extLst>
            </p:cNvPr>
            <p:cNvSpPr/>
            <p:nvPr/>
          </p:nvSpPr>
          <p:spPr>
            <a:xfrm>
              <a:off x="3050246" y="4142478"/>
              <a:ext cx="5887335" cy="90771"/>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97;p36">
              <a:extLst>
                <a:ext uri="{FF2B5EF4-FFF2-40B4-BE49-F238E27FC236}">
                  <a16:creationId xmlns:a16="http://schemas.microsoft.com/office/drawing/2014/main" id="{5CA02DB5-1BA5-373E-B61C-F302AA091245}"/>
                </a:ext>
              </a:extLst>
            </p:cNvPr>
            <p:cNvSpPr/>
            <p:nvPr/>
          </p:nvSpPr>
          <p:spPr>
            <a:xfrm>
              <a:off x="3050246" y="4069860"/>
              <a:ext cx="5886427" cy="72617"/>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98;p36">
              <a:extLst>
                <a:ext uri="{FF2B5EF4-FFF2-40B4-BE49-F238E27FC236}">
                  <a16:creationId xmlns:a16="http://schemas.microsoft.com/office/drawing/2014/main" id="{03488E63-2390-9223-542D-0604A97040DE}"/>
                </a:ext>
              </a:extLst>
            </p:cNvPr>
            <p:cNvSpPr/>
            <p:nvPr/>
          </p:nvSpPr>
          <p:spPr>
            <a:xfrm>
              <a:off x="5557428" y="4069860"/>
              <a:ext cx="862070" cy="4538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75679" y="6103186"/>
            <a:ext cx="6094428" cy="369332"/>
          </a:xfrm>
          <a:prstGeom prst="rect">
            <a:avLst/>
          </a:prstGeom>
          <a:noFill/>
        </p:spPr>
        <p:txBody>
          <a:bodyPr wrap="square">
            <a:spAutoFit/>
          </a:bodyPr>
          <a:lstStyle/>
          <a:p>
            <a:pPr algn="ctr"/>
            <a:r>
              <a:rPr lang="en-US" sz="1800" b="1" dirty="0">
                <a:latin typeface="Times New Roman" panose="02020603050405020304" pitchFamily="18" charset="0"/>
                <a:cs typeface="Times New Roman" panose="02020603050405020304" pitchFamily="18" charset="0"/>
              </a:rPr>
              <a:t>Snapshot of diseased leaf identification</a:t>
            </a:r>
            <a:endParaRPr lang="en-IN" sz="1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635" y="448235"/>
            <a:ext cx="9520517" cy="5360596"/>
          </a:xfrm>
          <a:prstGeom prst="rect">
            <a:avLst/>
          </a:prstGeom>
        </p:spPr>
      </p:pic>
      <p:grpSp>
        <p:nvGrpSpPr>
          <p:cNvPr id="4" name="Google Shape;294;p36">
            <a:extLst>
              <a:ext uri="{FF2B5EF4-FFF2-40B4-BE49-F238E27FC236}">
                <a16:creationId xmlns:a16="http://schemas.microsoft.com/office/drawing/2014/main" id="{73739907-90E0-79F4-5152-7BC4B1314D8F}"/>
              </a:ext>
            </a:extLst>
          </p:cNvPr>
          <p:cNvGrpSpPr/>
          <p:nvPr/>
        </p:nvGrpSpPr>
        <p:grpSpPr>
          <a:xfrm>
            <a:off x="124690" y="180110"/>
            <a:ext cx="11817927" cy="5832764"/>
            <a:chOff x="3050246" y="783930"/>
            <a:chExt cx="5887335" cy="3449319"/>
          </a:xfrm>
        </p:grpSpPr>
        <p:sp>
          <p:nvSpPr>
            <p:cNvPr id="6" name="Google Shape;295;p36">
              <a:extLst>
                <a:ext uri="{FF2B5EF4-FFF2-40B4-BE49-F238E27FC236}">
                  <a16:creationId xmlns:a16="http://schemas.microsoft.com/office/drawing/2014/main" id="{D9F91A91-6EC4-D779-7A8C-B4B9B0C76CFA}"/>
                </a:ext>
              </a:extLst>
            </p:cNvPr>
            <p:cNvSpPr/>
            <p:nvPr/>
          </p:nvSpPr>
          <p:spPr>
            <a:xfrm>
              <a:off x="3531697" y="783930"/>
              <a:ext cx="4922624" cy="3295008"/>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96;p36">
              <a:extLst>
                <a:ext uri="{FF2B5EF4-FFF2-40B4-BE49-F238E27FC236}">
                  <a16:creationId xmlns:a16="http://schemas.microsoft.com/office/drawing/2014/main" id="{133A6BC5-CC99-9A2A-5501-BA82A532A48E}"/>
                </a:ext>
              </a:extLst>
            </p:cNvPr>
            <p:cNvSpPr/>
            <p:nvPr/>
          </p:nvSpPr>
          <p:spPr>
            <a:xfrm>
              <a:off x="3050246" y="4142478"/>
              <a:ext cx="5887335" cy="90771"/>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97;p36">
              <a:extLst>
                <a:ext uri="{FF2B5EF4-FFF2-40B4-BE49-F238E27FC236}">
                  <a16:creationId xmlns:a16="http://schemas.microsoft.com/office/drawing/2014/main" id="{06BC8EF3-FED7-867D-2B60-6E494FDC7B99}"/>
                </a:ext>
              </a:extLst>
            </p:cNvPr>
            <p:cNvSpPr/>
            <p:nvPr/>
          </p:nvSpPr>
          <p:spPr>
            <a:xfrm>
              <a:off x="3050246" y="4069860"/>
              <a:ext cx="5886427" cy="72617"/>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98;p36">
              <a:extLst>
                <a:ext uri="{FF2B5EF4-FFF2-40B4-BE49-F238E27FC236}">
                  <a16:creationId xmlns:a16="http://schemas.microsoft.com/office/drawing/2014/main" id="{1652D46D-B0AF-CFE2-B1A1-8B8B11A84EA6}"/>
                </a:ext>
              </a:extLst>
            </p:cNvPr>
            <p:cNvSpPr/>
            <p:nvPr/>
          </p:nvSpPr>
          <p:spPr>
            <a:xfrm>
              <a:off x="5557428" y="4069860"/>
              <a:ext cx="862070" cy="4538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4B190-377F-7DD0-658C-FB3062886560}"/>
              </a:ext>
            </a:extLst>
          </p:cNvPr>
          <p:cNvSpPr>
            <a:spLocks noGrp="1"/>
          </p:cNvSpPr>
          <p:nvPr>
            <p:ph type="title"/>
          </p:nvPr>
        </p:nvSpPr>
        <p:spPr>
          <a:xfrm>
            <a:off x="609600" y="344977"/>
            <a:ext cx="10972800" cy="1143000"/>
          </a:xfrm>
        </p:spPr>
        <p:txBody>
          <a:bodyPr>
            <a:normAutofit/>
          </a:bodyPr>
          <a:lstStyle/>
          <a:p>
            <a:r>
              <a:rPr lang="en-US" sz="3600" b="1" dirty="0">
                <a:latin typeface="Times New Roman" panose="02020603050405020304" pitchFamily="18" charset="0"/>
                <a:cs typeface="Times New Roman" panose="02020603050405020304" pitchFamily="18" charset="0"/>
              </a:rPr>
              <a:t>CONCLUSION</a:t>
            </a:r>
            <a:endParaRPr lang="en-IN" sz="3600" b="1" dirty="0"/>
          </a:p>
        </p:txBody>
      </p:sp>
      <p:sp>
        <p:nvSpPr>
          <p:cNvPr id="3" name="Content Placeholder 2">
            <a:extLst>
              <a:ext uri="{FF2B5EF4-FFF2-40B4-BE49-F238E27FC236}">
                <a16:creationId xmlns:a16="http://schemas.microsoft.com/office/drawing/2014/main" id="{658DDE5A-FB7B-DAEE-F2D5-24310851DF87}"/>
              </a:ext>
            </a:extLst>
          </p:cNvPr>
          <p:cNvSpPr>
            <a:spLocks noGrp="1"/>
          </p:cNvSpPr>
          <p:nvPr>
            <p:ph idx="1"/>
          </p:nvPr>
        </p:nvSpPr>
        <p:spPr>
          <a:xfrm>
            <a:off x="609600" y="1941659"/>
            <a:ext cx="10972800" cy="4525963"/>
          </a:xfrm>
        </p:spPr>
        <p:txBody>
          <a:bodyPr>
            <a:normAutofit/>
          </a:bodyPr>
          <a:lstStyle/>
          <a:p>
            <a:pPr algn="jus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By using the CNN algorithm leaf diseases are identified. Along with the disease name it also display the cause, symptoms and treatment for those concerned disease.</a:t>
            </a:r>
          </a:p>
          <a:p>
            <a:pPr algn="just">
              <a:buFont typeface="Wingdings" panose="05000000000000000000" pitchFamily="2" charset="2"/>
              <a:buChar char="q"/>
            </a:pPr>
            <a:endParaRPr lang="en-US" sz="1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This model is much faster and has the accuracy of 95% in detecting the disease in leaves.</a:t>
            </a:r>
            <a:endParaRPr lang="en-IN" sz="3200" dirty="0">
              <a:latin typeface="Times New Roman" panose="02020603050405020304" pitchFamily="18" charset="0"/>
              <a:cs typeface="Times New Roman" panose="02020603050405020304" pitchFamily="18" charset="0"/>
            </a:endParaRPr>
          </a:p>
          <a:p>
            <a:endParaRPr lang="en-IN" dirty="0"/>
          </a:p>
        </p:txBody>
      </p:sp>
      <p:pic>
        <p:nvPicPr>
          <p:cNvPr id="4" name="图片 11">
            <a:extLst>
              <a:ext uri="{FF2B5EF4-FFF2-40B4-BE49-F238E27FC236}">
                <a16:creationId xmlns:a16="http://schemas.microsoft.com/office/drawing/2014/main" id="{58454BF2-E4CC-113A-0FB5-4947FDA65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135222" flipH="1" flipV="1">
            <a:off x="10076492" y="4415771"/>
            <a:ext cx="4231016" cy="3420784"/>
          </a:xfrm>
          <a:prstGeom prst="rect">
            <a:avLst/>
          </a:prstGeom>
        </p:spPr>
      </p:pic>
      <p:pic>
        <p:nvPicPr>
          <p:cNvPr id="5" name="图片 11">
            <a:extLst>
              <a:ext uri="{FF2B5EF4-FFF2-40B4-BE49-F238E27FC236}">
                <a16:creationId xmlns:a16="http://schemas.microsoft.com/office/drawing/2014/main" id="{735FCA17-0CAF-F4E7-96E1-8DB2FEA3B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296181" flipH="1" flipV="1">
            <a:off x="8670443" y="5718063"/>
            <a:ext cx="3551732" cy="2871582"/>
          </a:xfrm>
          <a:prstGeom prst="rect">
            <a:avLst/>
          </a:prstGeom>
        </p:spPr>
      </p:pic>
      <p:pic>
        <p:nvPicPr>
          <p:cNvPr id="6" name="图片 11">
            <a:extLst>
              <a:ext uri="{FF2B5EF4-FFF2-40B4-BE49-F238E27FC236}">
                <a16:creationId xmlns:a16="http://schemas.microsoft.com/office/drawing/2014/main" id="{58670645-E3AF-D517-1798-E5CEA2867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135222" flipH="1" flipV="1">
            <a:off x="-265667" y="5520458"/>
            <a:ext cx="4332447" cy="3502791"/>
          </a:xfrm>
          <a:prstGeom prst="rect">
            <a:avLst/>
          </a:prstGeom>
        </p:spPr>
      </p:pic>
      <p:pic>
        <p:nvPicPr>
          <p:cNvPr id="7" name="图片 11">
            <a:extLst>
              <a:ext uri="{FF2B5EF4-FFF2-40B4-BE49-F238E27FC236}">
                <a16:creationId xmlns:a16="http://schemas.microsoft.com/office/drawing/2014/main" id="{E8505045-E0AC-52DF-0D50-28F477830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135222" flipH="1" flipV="1">
            <a:off x="-2026138" y="4790403"/>
            <a:ext cx="4332447" cy="3502791"/>
          </a:xfrm>
          <a:prstGeom prst="rect">
            <a:avLst/>
          </a:prstGeom>
        </p:spPr>
      </p:pic>
      <p:pic>
        <p:nvPicPr>
          <p:cNvPr id="8" name="图片 11">
            <a:extLst>
              <a:ext uri="{FF2B5EF4-FFF2-40B4-BE49-F238E27FC236}">
                <a16:creationId xmlns:a16="http://schemas.microsoft.com/office/drawing/2014/main" id="{A49CF169-86F3-2F32-E03A-B2BC20044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135222" flipH="1" flipV="1">
            <a:off x="-1773175" y="3373795"/>
            <a:ext cx="2847279" cy="2302030"/>
          </a:xfrm>
          <a:prstGeom prst="rect">
            <a:avLst/>
          </a:prstGeom>
        </p:spPr>
      </p:pic>
      <p:pic>
        <p:nvPicPr>
          <p:cNvPr id="9" name="图片 28">
            <a:extLst>
              <a:ext uri="{FF2B5EF4-FFF2-40B4-BE49-F238E27FC236}">
                <a16:creationId xmlns:a16="http://schemas.microsoft.com/office/drawing/2014/main" id="{66D1225D-064E-7D66-00EA-42EA7811CE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10" name="图片 28">
            <a:extLst>
              <a:ext uri="{FF2B5EF4-FFF2-40B4-BE49-F238E27FC236}">
                <a16:creationId xmlns:a16="http://schemas.microsoft.com/office/drawing/2014/main" id="{CBA13F57-3DC4-9B2C-5EF1-A0C1C7FAF3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extLst>
      <p:ext uri="{BB962C8B-B14F-4D97-AF65-F5344CB8AC3E}">
        <p14:creationId xmlns:p14="http://schemas.microsoft.com/office/powerpoint/2010/main" val="338300144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8" y="399330"/>
            <a:ext cx="4447309" cy="1143000"/>
          </a:xfrm>
        </p:spPr>
        <p:txBody>
          <a:bodyPr>
            <a:normAutofit/>
          </a:bodyPr>
          <a:lstStyle/>
          <a:p>
            <a:r>
              <a:rPr lang="en-US" sz="4000" b="1" dirty="0">
                <a:latin typeface="Times New Roman" panose="02020603050405020304" pitchFamily="18" charset="0"/>
                <a:cs typeface="Times New Roman" panose="02020603050405020304" pitchFamily="18" charset="0"/>
              </a:rPr>
              <a:t>REFERENCES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16660"/>
            <a:ext cx="10515600" cy="4351338"/>
          </a:xfrm>
        </p:spPr>
        <p:txBody>
          <a:bodyPr>
            <a:normAutofit fontScale="47500" lnSpcReduction="20000"/>
          </a:bodyPr>
          <a:lstStyle/>
          <a:p>
            <a:pPr marL="0" indent="0" algn="just">
              <a:lnSpc>
                <a:spcPct val="107000"/>
              </a:lnSpc>
              <a:spcAft>
                <a:spcPts val="800"/>
              </a:spcAft>
              <a:buNone/>
            </a:pPr>
            <a:r>
              <a:rPr lang="en-IN" dirty="0">
                <a:latin typeface="Times New Roman" panose="02020603050405020304" pitchFamily="18" charset="0"/>
                <a:cs typeface="Times New Roman" panose="02020603050405020304" pitchFamily="18" charset="0"/>
              </a:rPr>
              <a:t>[1]  </a:t>
            </a:r>
            <a:r>
              <a:rPr lang="en-IN" dirty="0" err="1">
                <a:latin typeface="Times New Roman" panose="02020603050405020304" pitchFamily="18" charset="0"/>
                <a:cs typeface="Times New Roman" panose="02020603050405020304" pitchFamily="18" charset="0"/>
              </a:rPr>
              <a:t>Asad</a:t>
            </a:r>
            <a:r>
              <a:rPr lang="en-IN" dirty="0">
                <a:latin typeface="Times New Roman" panose="02020603050405020304" pitchFamily="18" charset="0"/>
                <a:cs typeface="Times New Roman" panose="02020603050405020304" pitchFamily="18" charset="0"/>
              </a:rPr>
              <a:t> Khattak, Muhammad Usama </a:t>
            </a:r>
            <a:r>
              <a:rPr lang="en-IN" dirty="0" err="1">
                <a:latin typeface="Times New Roman" panose="02020603050405020304" pitchFamily="18" charset="0"/>
                <a:cs typeface="Times New Roman" panose="02020603050405020304" pitchFamily="18" charset="0"/>
              </a:rPr>
              <a:t>Asad</a:t>
            </a:r>
            <a:r>
              <a:rPr lang="en-IN" dirty="0">
                <a:latin typeface="Times New Roman" panose="02020603050405020304" pitchFamily="18" charset="0"/>
                <a:cs typeface="Times New Roman" panose="02020603050405020304" pitchFamily="18" charset="0"/>
              </a:rPr>
              <a:t> Asghar, </a:t>
            </a:r>
            <a:r>
              <a:rPr lang="en-IN" dirty="0" err="1">
                <a:latin typeface="Times New Roman" panose="02020603050405020304" pitchFamily="18" charset="0"/>
                <a:cs typeface="Times New Roman" panose="02020603050405020304" pitchFamily="18" charset="0"/>
              </a:rPr>
              <a:t>Ulfat</a:t>
            </a:r>
            <a:r>
              <a:rPr lang="en-IN" dirty="0">
                <a:latin typeface="Times New Roman" panose="02020603050405020304" pitchFamily="18" charset="0"/>
                <a:cs typeface="Times New Roman" panose="02020603050405020304" pitchFamily="18" charset="0"/>
              </a:rPr>
              <a:t> Batool, Muhammad Zubair Asghar, Hayat Ullah, </a:t>
            </a:r>
            <a:r>
              <a:rPr lang="en-IN" dirty="0" err="1">
                <a:latin typeface="Times New Roman" panose="02020603050405020304" pitchFamily="18" charset="0"/>
                <a:cs typeface="Times New Roman" panose="02020603050405020304" pitchFamily="18" charset="0"/>
              </a:rPr>
              <a:t>Mabrook</a:t>
            </a:r>
            <a:r>
              <a:rPr lang="en-IN" dirty="0">
                <a:latin typeface="Times New Roman" panose="02020603050405020304" pitchFamily="18" charset="0"/>
                <a:cs typeface="Times New Roman" panose="02020603050405020304" pitchFamily="18" charset="0"/>
              </a:rPr>
              <a:t> Al-</a:t>
            </a:r>
            <a:r>
              <a:rPr lang="en-IN" dirty="0" err="1">
                <a:latin typeface="Times New Roman" panose="02020603050405020304" pitchFamily="18" charset="0"/>
                <a:cs typeface="Times New Roman" panose="02020603050405020304" pitchFamily="18" charset="0"/>
              </a:rPr>
              <a:t>rakhami</a:t>
            </a:r>
            <a:r>
              <a:rPr lang="en-IN" dirty="0">
                <a:latin typeface="Times New Roman" panose="02020603050405020304" pitchFamily="18" charset="0"/>
                <a:cs typeface="Times New Roman" panose="02020603050405020304" pitchFamily="18" charset="0"/>
              </a:rPr>
              <a:t> , (Member, </a:t>
            </a:r>
            <a:r>
              <a:rPr lang="en-IN" dirty="0" err="1">
                <a:latin typeface="Times New Roman" panose="02020603050405020304" pitchFamily="18" charset="0"/>
                <a:cs typeface="Times New Roman" panose="02020603050405020304" pitchFamily="18" charset="0"/>
              </a:rPr>
              <a:t>Ieee</a:t>
            </a:r>
            <a:r>
              <a:rPr lang="en-IN" dirty="0">
                <a:latin typeface="Times New Roman" panose="02020603050405020304" pitchFamily="18" charset="0"/>
                <a:cs typeface="Times New Roman" panose="02020603050405020304" pitchFamily="18" charset="0"/>
              </a:rPr>
              <a:t>), And Abdu </a:t>
            </a:r>
            <a:r>
              <a:rPr lang="en-IN" dirty="0" err="1">
                <a:latin typeface="Times New Roman" panose="02020603050405020304" pitchFamily="18" charset="0"/>
                <a:cs typeface="Times New Roman" panose="02020603050405020304" pitchFamily="18" charset="0"/>
              </a:rPr>
              <a:t>Gumaei</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ea typeface="Calibri" panose="020F0502020204030204" charset="0"/>
                <a:cs typeface="Times New Roman" panose="02020603050405020304" pitchFamily="18" charset="0"/>
              </a:rPr>
              <a:t> “Automatic Detection of Citrus Fruit and Leaves  Diseases Using Deep Neural Network Model”.</a:t>
            </a:r>
          </a:p>
          <a:p>
            <a:pPr marL="0" indent="0" algn="just">
              <a:lnSpc>
                <a:spcPct val="107000"/>
              </a:lnSpc>
              <a:spcAft>
                <a:spcPts val="800"/>
              </a:spcAft>
              <a:buNone/>
            </a:pPr>
            <a:r>
              <a:rPr lang="en-IN" dirty="0">
                <a:latin typeface="Times New Roman" panose="02020603050405020304" pitchFamily="18" charset="0"/>
                <a:cs typeface="Times New Roman" panose="02020603050405020304" pitchFamily="18" charset="0"/>
              </a:rPr>
              <a:t>[2] </a:t>
            </a:r>
            <a:r>
              <a:rPr lang="en-IN" dirty="0" err="1">
                <a:latin typeface="Times New Roman" panose="02020603050405020304" pitchFamily="18" charset="0"/>
                <a:ea typeface="Calibri Light" panose="020F0302020204030204" charset="0"/>
                <a:cs typeface="Times New Roman" panose="02020603050405020304" pitchFamily="18" charset="0"/>
              </a:rPr>
              <a:t>Mobeen</a:t>
            </a:r>
            <a:r>
              <a:rPr lang="en-IN" dirty="0">
                <a:latin typeface="Times New Roman" panose="02020603050405020304" pitchFamily="18" charset="0"/>
                <a:ea typeface="Calibri Light" panose="020F0302020204030204" charset="0"/>
                <a:cs typeface="Times New Roman" panose="02020603050405020304" pitchFamily="18" charset="0"/>
              </a:rPr>
              <a:t> </a:t>
            </a:r>
            <a:r>
              <a:rPr lang="en-IN" dirty="0" err="1">
                <a:latin typeface="Times New Roman" panose="02020603050405020304" pitchFamily="18" charset="0"/>
                <a:ea typeface="Calibri Light" panose="020F0302020204030204" charset="0"/>
                <a:cs typeface="Times New Roman" panose="02020603050405020304" pitchFamily="18" charset="0"/>
              </a:rPr>
              <a:t>ahmad</a:t>
            </a:r>
            <a:r>
              <a:rPr lang="en-IN" dirty="0">
                <a:latin typeface="Times New Roman" panose="02020603050405020304" pitchFamily="18" charset="0"/>
                <a:ea typeface="Calibri Light" panose="020F0302020204030204" charset="0"/>
                <a:cs typeface="Times New Roman" panose="02020603050405020304" pitchFamily="18" charset="0"/>
              </a:rPr>
              <a:t> </a:t>
            </a:r>
            <a:r>
              <a:rPr lang="en-IN" dirty="0">
                <a:latin typeface="Times New Roman" panose="02020603050405020304" pitchFamily="18" charset="0"/>
                <a:ea typeface="Calibri" panose="020F0502020204030204" charset="0"/>
                <a:cs typeface="Times New Roman" panose="02020603050405020304" pitchFamily="18" charset="0"/>
              </a:rPr>
              <a:t>, M</a:t>
            </a:r>
            <a:r>
              <a:rPr lang="en-IN" dirty="0">
                <a:latin typeface="Times New Roman" panose="02020603050405020304" pitchFamily="18" charset="0"/>
                <a:ea typeface="Calibri Light" panose="020F0302020204030204" charset="0"/>
                <a:cs typeface="Times New Roman" panose="02020603050405020304" pitchFamily="18" charset="0"/>
              </a:rPr>
              <a:t>uhammad </a:t>
            </a:r>
            <a:r>
              <a:rPr lang="en-IN" dirty="0" err="1">
                <a:latin typeface="Times New Roman" panose="02020603050405020304" pitchFamily="18" charset="0"/>
                <a:ea typeface="Calibri Light" panose="020F0302020204030204" charset="0"/>
                <a:cs typeface="Times New Roman" panose="02020603050405020304" pitchFamily="18" charset="0"/>
              </a:rPr>
              <a:t>abdullah</a:t>
            </a:r>
            <a:r>
              <a:rPr lang="en-IN" dirty="0" err="1">
                <a:latin typeface="Times New Roman" panose="02020603050405020304" pitchFamily="18" charset="0"/>
                <a:ea typeface="Calibri" panose="020F0502020204030204" charset="0"/>
                <a:cs typeface="Times New Roman" panose="02020603050405020304" pitchFamily="18" charset="0"/>
              </a:rPr>
              <a:t>,H</a:t>
            </a:r>
            <a:r>
              <a:rPr lang="en-IN" dirty="0" err="1">
                <a:latin typeface="Times New Roman" panose="02020603050405020304" pitchFamily="18" charset="0"/>
                <a:ea typeface="Calibri Light" panose="020F0302020204030204" charset="0"/>
                <a:cs typeface="Times New Roman" panose="02020603050405020304" pitchFamily="18" charset="0"/>
              </a:rPr>
              <a:t>yeonjoon</a:t>
            </a:r>
            <a:r>
              <a:rPr lang="en-IN" dirty="0">
                <a:latin typeface="Times New Roman" panose="02020603050405020304" pitchFamily="18" charset="0"/>
                <a:ea typeface="Calibri Light" panose="020F0302020204030204" charset="0"/>
                <a:cs typeface="Times New Roman" panose="02020603050405020304" pitchFamily="18" charset="0"/>
              </a:rPr>
              <a:t> moon</a:t>
            </a:r>
            <a:r>
              <a:rPr lang="en-IN" dirty="0">
                <a:latin typeface="Times New Roman" panose="02020603050405020304" pitchFamily="18" charset="0"/>
                <a:ea typeface="Calibri" panose="020F0502020204030204" charset="0"/>
                <a:cs typeface="Times New Roman" panose="02020603050405020304" pitchFamily="18" charset="0"/>
              </a:rPr>
              <a:t>, and </a:t>
            </a:r>
            <a:r>
              <a:rPr lang="en-IN" dirty="0" err="1">
                <a:latin typeface="Times New Roman" panose="02020603050405020304" pitchFamily="18" charset="0"/>
                <a:ea typeface="Calibri" panose="020F0502020204030204" charset="0"/>
                <a:cs typeface="Times New Roman" panose="02020603050405020304" pitchFamily="18" charset="0"/>
              </a:rPr>
              <a:t>Dongil</a:t>
            </a:r>
            <a:r>
              <a:rPr lang="en-IN" dirty="0">
                <a:latin typeface="Times New Roman" panose="02020603050405020304" pitchFamily="18" charset="0"/>
                <a:ea typeface="Calibri" panose="020F0502020204030204" charset="0"/>
                <a:cs typeface="Times New Roman" panose="02020603050405020304" pitchFamily="18" charset="0"/>
              </a:rPr>
              <a:t> </a:t>
            </a:r>
            <a:r>
              <a:rPr lang="en-IN" dirty="0" err="1">
                <a:latin typeface="Times New Roman" panose="02020603050405020304" pitchFamily="18" charset="0"/>
                <a:ea typeface="Calibri" panose="020F0502020204030204" charset="0"/>
                <a:cs typeface="Times New Roman" panose="02020603050405020304" pitchFamily="18" charset="0"/>
              </a:rPr>
              <a:t>han</a:t>
            </a:r>
            <a:r>
              <a:rPr lang="en-IN" dirty="0">
                <a:latin typeface="Times New Roman" panose="02020603050405020304" pitchFamily="18" charset="0"/>
                <a:ea typeface="Calibri" panose="020F0502020204030204" charset="0"/>
                <a:cs typeface="Times New Roman" panose="02020603050405020304" pitchFamily="18" charset="0"/>
              </a:rPr>
              <a:t>. “Plant Disease Detection in Imbalanced Datasets Using Efficient Convolutional Neural Networks With Stepwise Transfer Learning”.</a:t>
            </a:r>
          </a:p>
          <a:p>
            <a:pPr marL="0" indent="0" algn="just">
              <a:lnSpc>
                <a:spcPct val="107000"/>
              </a:lnSpc>
              <a:spcAft>
                <a:spcPts val="800"/>
              </a:spcAft>
              <a:buNone/>
            </a:pPr>
            <a:r>
              <a:rPr lang="en-IN" dirty="0">
                <a:latin typeface="Times New Roman" panose="02020603050405020304" pitchFamily="18" charset="0"/>
                <a:cs typeface="Times New Roman" panose="02020603050405020304" pitchFamily="18" charset="0"/>
              </a:rPr>
              <a:t>[3]  </a:t>
            </a:r>
            <a:r>
              <a:rPr lang="en-IN" dirty="0">
                <a:latin typeface="Times New Roman" panose="02020603050405020304" pitchFamily="18" charset="0"/>
                <a:ea typeface="Calibri" panose="020F0502020204030204" charset="0"/>
                <a:cs typeface="Times New Roman" panose="02020603050405020304" pitchFamily="18" charset="0"/>
              </a:rPr>
              <a:t>Peng Jiang, </a:t>
            </a:r>
            <a:r>
              <a:rPr lang="en-IN" dirty="0" err="1">
                <a:latin typeface="Times New Roman" panose="02020603050405020304" pitchFamily="18" charset="0"/>
                <a:ea typeface="Calibri" panose="020F0502020204030204" charset="0"/>
                <a:cs typeface="Times New Roman" panose="02020603050405020304" pitchFamily="18" charset="0"/>
              </a:rPr>
              <a:t>Yuehan</a:t>
            </a:r>
            <a:r>
              <a:rPr lang="en-IN" dirty="0">
                <a:latin typeface="Times New Roman" panose="02020603050405020304" pitchFamily="18" charset="0"/>
                <a:ea typeface="Calibri" panose="020F0502020204030204" charset="0"/>
                <a:cs typeface="Times New Roman" panose="02020603050405020304" pitchFamily="18" charset="0"/>
              </a:rPr>
              <a:t> Chen, Bin Liu, </a:t>
            </a:r>
            <a:r>
              <a:rPr lang="en-IN" dirty="0" err="1">
                <a:latin typeface="Times New Roman" panose="02020603050405020304" pitchFamily="18" charset="0"/>
                <a:ea typeface="Calibri" panose="020F0502020204030204" charset="0"/>
                <a:cs typeface="Times New Roman" panose="02020603050405020304" pitchFamily="18" charset="0"/>
              </a:rPr>
              <a:t>Dngjian</a:t>
            </a:r>
            <a:r>
              <a:rPr lang="en-IN" dirty="0">
                <a:latin typeface="Times New Roman" panose="02020603050405020304" pitchFamily="18" charset="0"/>
                <a:ea typeface="Calibri" panose="020F0502020204030204" charset="0"/>
                <a:cs typeface="Times New Roman" panose="02020603050405020304" pitchFamily="18" charset="0"/>
              </a:rPr>
              <a:t> He, And </a:t>
            </a:r>
            <a:r>
              <a:rPr lang="en-IN" dirty="0" err="1">
                <a:latin typeface="Times New Roman" panose="02020603050405020304" pitchFamily="18" charset="0"/>
                <a:ea typeface="Calibri" panose="020F0502020204030204" charset="0"/>
                <a:cs typeface="Times New Roman" panose="02020603050405020304" pitchFamily="18" charset="0"/>
              </a:rPr>
              <a:t>Chunquan</a:t>
            </a:r>
            <a:r>
              <a:rPr lang="en-IN" dirty="0">
                <a:latin typeface="Times New Roman" panose="02020603050405020304" pitchFamily="18" charset="0"/>
                <a:ea typeface="Calibri" panose="020F0502020204030204" charset="0"/>
                <a:cs typeface="Times New Roman" panose="02020603050405020304" pitchFamily="18" charset="0"/>
              </a:rPr>
              <a:t> Liang. “Real-Time Detection of Apple Leaf Diseases Using Deep Learning Approach Based on Improved Convolutional Neural Networks”.</a:t>
            </a:r>
          </a:p>
          <a:p>
            <a:pPr marL="0" indent="0" algn="just">
              <a:lnSpc>
                <a:spcPct val="107000"/>
              </a:lnSpc>
              <a:spcAft>
                <a:spcPts val="800"/>
              </a:spcAft>
              <a:buNone/>
            </a:pPr>
            <a:r>
              <a:rPr lang="en-IN" dirty="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ea typeface="Calibri" panose="020F0502020204030204" charset="0"/>
                <a:cs typeface="Times New Roman" panose="02020603050405020304" pitchFamily="18" charset="0"/>
              </a:rPr>
              <a:t>Uday </a:t>
            </a:r>
            <a:r>
              <a:rPr lang="en-US" dirty="0" err="1">
                <a:latin typeface="Times New Roman" panose="02020603050405020304" pitchFamily="18" charset="0"/>
                <a:ea typeface="Calibri" panose="020F0502020204030204" charset="0"/>
                <a:cs typeface="Times New Roman" panose="02020603050405020304" pitchFamily="18" charset="0"/>
              </a:rPr>
              <a:t>pratap</a:t>
            </a:r>
            <a:r>
              <a:rPr lang="en-US" dirty="0">
                <a:latin typeface="Times New Roman" panose="02020603050405020304" pitchFamily="18" charset="0"/>
                <a:ea typeface="Calibri" panose="020F0502020204030204" charset="0"/>
                <a:cs typeface="Times New Roman" panose="02020603050405020304" pitchFamily="18" charset="0"/>
              </a:rPr>
              <a:t> </a:t>
            </a:r>
            <a:r>
              <a:rPr lang="en-US" dirty="0" err="1">
                <a:latin typeface="Times New Roman" panose="02020603050405020304" pitchFamily="18" charset="0"/>
                <a:ea typeface="Calibri" panose="020F0502020204030204" charset="0"/>
                <a:cs typeface="Times New Roman" panose="02020603050405020304" pitchFamily="18" charset="0"/>
              </a:rPr>
              <a:t>singh</a:t>
            </a:r>
            <a:r>
              <a:rPr lang="en-US" dirty="0">
                <a:latin typeface="Times New Roman" panose="02020603050405020304" pitchFamily="18" charset="0"/>
                <a:ea typeface="Calibri" panose="020F0502020204030204" charset="0"/>
                <a:cs typeface="Times New Roman" panose="02020603050405020304" pitchFamily="18" charset="0"/>
              </a:rPr>
              <a:t>, Siddharth </a:t>
            </a:r>
            <a:r>
              <a:rPr lang="en-US" dirty="0" err="1">
                <a:latin typeface="Times New Roman" panose="02020603050405020304" pitchFamily="18" charset="0"/>
                <a:ea typeface="Calibri" panose="020F0502020204030204" charset="0"/>
                <a:cs typeface="Times New Roman" panose="02020603050405020304" pitchFamily="18" charset="0"/>
              </a:rPr>
              <a:t>singh</a:t>
            </a:r>
            <a:r>
              <a:rPr lang="en-US" dirty="0">
                <a:latin typeface="Times New Roman" panose="02020603050405020304" pitchFamily="18" charset="0"/>
                <a:ea typeface="Calibri" panose="020F0502020204030204" charset="0"/>
                <a:cs typeface="Times New Roman" panose="02020603050405020304" pitchFamily="18" charset="0"/>
              </a:rPr>
              <a:t> </a:t>
            </a:r>
            <a:r>
              <a:rPr lang="en-US" dirty="0" err="1">
                <a:latin typeface="Times New Roman" panose="02020603050405020304" pitchFamily="18" charset="0"/>
                <a:ea typeface="Calibri" panose="020F0502020204030204" charset="0"/>
                <a:cs typeface="Times New Roman" panose="02020603050405020304" pitchFamily="18" charset="0"/>
              </a:rPr>
              <a:t>chouhan</a:t>
            </a:r>
            <a:r>
              <a:rPr lang="en-US" dirty="0">
                <a:latin typeface="Times New Roman" panose="02020603050405020304" pitchFamily="18" charset="0"/>
                <a:ea typeface="Calibri" panose="020F0502020204030204" charset="0"/>
                <a:cs typeface="Times New Roman" panose="02020603050405020304" pitchFamily="18" charset="0"/>
              </a:rPr>
              <a:t> , </a:t>
            </a:r>
            <a:r>
              <a:rPr lang="en-US" dirty="0" err="1">
                <a:latin typeface="Times New Roman" panose="02020603050405020304" pitchFamily="18" charset="0"/>
                <a:ea typeface="Calibri" panose="020F0502020204030204" charset="0"/>
                <a:cs typeface="Times New Roman" panose="02020603050405020304" pitchFamily="18" charset="0"/>
              </a:rPr>
              <a:t>Sukirty</a:t>
            </a:r>
            <a:r>
              <a:rPr lang="en-US" dirty="0">
                <a:latin typeface="Times New Roman" panose="02020603050405020304" pitchFamily="18" charset="0"/>
                <a:ea typeface="Calibri" panose="020F0502020204030204" charset="0"/>
                <a:cs typeface="Times New Roman" panose="02020603050405020304" pitchFamily="18" charset="0"/>
              </a:rPr>
              <a:t> </a:t>
            </a:r>
            <a:r>
              <a:rPr lang="en-US" dirty="0" err="1">
                <a:latin typeface="Times New Roman" panose="02020603050405020304" pitchFamily="18" charset="0"/>
                <a:ea typeface="Calibri" panose="020F0502020204030204" charset="0"/>
                <a:cs typeface="Times New Roman" panose="02020603050405020304" pitchFamily="18" charset="0"/>
              </a:rPr>
              <a:t>jain</a:t>
            </a:r>
            <a:r>
              <a:rPr lang="en-US" dirty="0">
                <a:latin typeface="Times New Roman" panose="02020603050405020304" pitchFamily="18" charset="0"/>
                <a:ea typeface="Calibri" panose="020F0502020204030204" charset="0"/>
                <a:cs typeface="Times New Roman" panose="02020603050405020304" pitchFamily="18" charset="0"/>
              </a:rPr>
              <a:t> , and Sanjeev </a:t>
            </a:r>
            <a:r>
              <a:rPr lang="en-US" dirty="0" err="1">
                <a:latin typeface="Times New Roman" panose="02020603050405020304" pitchFamily="18" charset="0"/>
                <a:ea typeface="Calibri" panose="020F0502020204030204" charset="0"/>
                <a:cs typeface="Times New Roman" panose="02020603050405020304" pitchFamily="18" charset="0"/>
              </a:rPr>
              <a:t>jain</a:t>
            </a:r>
            <a:r>
              <a:rPr lang="en-US" dirty="0">
                <a:latin typeface="Times New Roman" panose="02020603050405020304" pitchFamily="18" charset="0"/>
                <a:ea typeface="Calibri" panose="020F0502020204030204" charset="0"/>
                <a:cs typeface="Times New Roman" panose="02020603050405020304" pitchFamily="18" charset="0"/>
              </a:rPr>
              <a:t> “</a:t>
            </a:r>
            <a:r>
              <a:rPr lang="en-IN" dirty="0">
                <a:latin typeface="Times New Roman" panose="02020603050405020304" pitchFamily="18" charset="0"/>
                <a:ea typeface="Calibri" panose="020F0502020204030204" charset="0"/>
                <a:cs typeface="Times New Roman" panose="02020603050405020304" pitchFamily="18" charset="0"/>
              </a:rPr>
              <a:t>Multilayer Convolution Neural Network for the Classification of Mango Leaves Infected by Anthracnose Disease”.</a:t>
            </a:r>
          </a:p>
          <a:p>
            <a:pPr marL="0" indent="0">
              <a:lnSpc>
                <a:spcPct val="107000"/>
              </a:lnSpc>
              <a:spcAft>
                <a:spcPts val="800"/>
              </a:spcAft>
              <a:buNone/>
            </a:pPr>
            <a:endParaRPr lang="en-IN" dirty="0">
              <a:latin typeface="Times New Roman" panose="02020603050405020304" pitchFamily="18" charset="0"/>
              <a:cs typeface="Times New Roman" panose="02020603050405020304" pitchFamily="18" charset="0"/>
            </a:endParaRPr>
          </a:p>
          <a:p>
            <a:pPr>
              <a:spcAft>
                <a:spcPts val="120"/>
              </a:spcAft>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图片 28">
            <a:extLst>
              <a:ext uri="{FF2B5EF4-FFF2-40B4-BE49-F238E27FC236}">
                <a16:creationId xmlns:a16="http://schemas.microsoft.com/office/drawing/2014/main" id="{F467394B-BED2-24E1-095F-61CD552076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5" name="图片 28">
            <a:extLst>
              <a:ext uri="{FF2B5EF4-FFF2-40B4-BE49-F238E27FC236}">
                <a16:creationId xmlns:a16="http://schemas.microsoft.com/office/drawing/2014/main" id="{C6313F3E-7173-28AE-D414-9E1DCEE14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E7C4-D436-4CA6-F7CE-D085C5B42742}"/>
              </a:ext>
            </a:extLst>
          </p:cNvPr>
          <p:cNvSpPr>
            <a:spLocks noGrp="1"/>
          </p:cNvSpPr>
          <p:nvPr>
            <p:ph type="ctrTitle"/>
          </p:nvPr>
        </p:nvSpPr>
        <p:spPr>
          <a:xfrm>
            <a:off x="1523999" y="450167"/>
            <a:ext cx="9144001" cy="995289"/>
          </a:xfrm>
        </p:spPr>
        <p:txBody>
          <a:bodyPr>
            <a:normAutofit fontScale="90000"/>
          </a:bodyPr>
          <a:lstStyle/>
          <a:p>
            <a:r>
              <a:rPr lang="en-IN" sz="4000" b="1" dirty="0">
                <a:latin typeface="Times New Roman" panose="02020603050405020304" pitchFamily="18" charset="0"/>
                <a:cs typeface="Times New Roman" panose="02020603050405020304" pitchFamily="18" charset="0"/>
              </a:rPr>
              <a:t>INTRODUCTION</a:t>
            </a:r>
            <a:r>
              <a:rPr lang="en-IN" dirty="0"/>
              <a:t> </a:t>
            </a:r>
          </a:p>
        </p:txBody>
      </p:sp>
      <p:sp>
        <p:nvSpPr>
          <p:cNvPr id="3" name="Subtitle 2">
            <a:extLst>
              <a:ext uri="{FF2B5EF4-FFF2-40B4-BE49-F238E27FC236}">
                <a16:creationId xmlns:a16="http://schemas.microsoft.com/office/drawing/2014/main" id="{527C1093-A4B1-C877-7CEE-0E73EE18428F}"/>
              </a:ext>
            </a:extLst>
          </p:cNvPr>
          <p:cNvSpPr>
            <a:spLocks noGrp="1"/>
          </p:cNvSpPr>
          <p:nvPr>
            <p:ph type="subTitle" idx="1"/>
          </p:nvPr>
        </p:nvSpPr>
        <p:spPr>
          <a:xfrm>
            <a:off x="588498" y="1871003"/>
            <a:ext cx="11015002" cy="4712677"/>
          </a:xfrm>
        </p:spPr>
        <p:txBody>
          <a:bodyPr>
            <a:normAutofit fontScale="92500"/>
          </a:bodyPr>
          <a:lstStyle/>
          <a:p>
            <a:pPr marL="342900" indent="-342900" algn="just">
              <a:buFont typeface="Wingdings" panose="05000000000000000000" pitchFamily="2" charset="2"/>
              <a:buChar char="q"/>
            </a:pPr>
            <a:r>
              <a:rPr lang="en-GB" sz="3200" dirty="0">
                <a:latin typeface="Times New Roman" panose="02020603050405020304" pitchFamily="18" charset="0"/>
                <a:cs typeface="Times New Roman" panose="02020603050405020304" pitchFamily="18" charset="0"/>
              </a:rPr>
              <a:t>Agriculture is the main source of food, raw material, and fuel which contributes to the economic development of a nation. </a:t>
            </a:r>
          </a:p>
          <a:p>
            <a:pPr algn="just"/>
            <a:endParaRPr lang="en-GB" sz="15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GB" sz="3200" dirty="0">
                <a:latin typeface="Times New Roman" panose="02020603050405020304" pitchFamily="18" charset="0"/>
                <a:cs typeface="Times New Roman" panose="02020603050405020304" pitchFamily="18" charset="0"/>
              </a:rPr>
              <a:t>Food security remains threatened by various circumstances including climate change, the decline in pollinators, crop diseases, lack of irrigation, etc.</a:t>
            </a:r>
          </a:p>
          <a:p>
            <a:pPr algn="just"/>
            <a:endParaRPr lang="en-GB" sz="15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GB" sz="3200" dirty="0">
                <a:latin typeface="Times New Roman" panose="02020603050405020304" pitchFamily="18" charset="0"/>
                <a:cs typeface="Times New Roman" panose="02020603050405020304" pitchFamily="18" charset="0"/>
              </a:rPr>
              <a:t>In this work, specific CNN architectures were trained and assessed, to form an automated plant disease detection and diagnosis system, based on simple images of leaves of healthy and diseased plants.</a:t>
            </a:r>
            <a:endParaRPr lang="en-IN" sz="3200" dirty="0">
              <a:latin typeface="Times New Roman" panose="02020603050405020304" pitchFamily="18" charset="0"/>
              <a:cs typeface="Times New Roman" panose="02020603050405020304" pitchFamily="18" charset="0"/>
            </a:endParaRPr>
          </a:p>
        </p:txBody>
      </p:sp>
      <p:pic>
        <p:nvPicPr>
          <p:cNvPr id="4" name="图片 28">
            <a:extLst>
              <a:ext uri="{FF2B5EF4-FFF2-40B4-BE49-F238E27FC236}">
                <a16:creationId xmlns:a16="http://schemas.microsoft.com/office/drawing/2014/main" id="{1D7229AF-6788-F9D5-200C-BC4BF3E621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5" name="图片 28">
            <a:extLst>
              <a:ext uri="{FF2B5EF4-FFF2-40B4-BE49-F238E27FC236}">
                <a16:creationId xmlns:a16="http://schemas.microsoft.com/office/drawing/2014/main" id="{200DE6BE-B97D-EA6C-4248-5435A5AC35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extLst>
      <p:ext uri="{BB962C8B-B14F-4D97-AF65-F5344CB8AC3E}">
        <p14:creationId xmlns:p14="http://schemas.microsoft.com/office/powerpoint/2010/main" val="131385444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692" y="1606913"/>
            <a:ext cx="6127376" cy="1325563"/>
          </a:xfrm>
        </p:spPr>
        <p:txBody>
          <a:bodyPr>
            <a:normAutofit/>
          </a:bodyPr>
          <a:lstStyle/>
          <a:p>
            <a:r>
              <a:rPr lang="en-US" sz="5400" b="1" dirty="0">
                <a:latin typeface="Times New Roman" panose="02020603050405020304" pitchFamily="18" charset="0"/>
                <a:cs typeface="Times New Roman" panose="02020603050405020304" pitchFamily="18" charset="0"/>
              </a:rPr>
              <a:t>THANKS!</a:t>
            </a:r>
            <a:endParaRPr lang="en-IN" sz="5400" b="1" dirty="0">
              <a:latin typeface="Times New Roman" panose="02020603050405020304" pitchFamily="18" charset="0"/>
              <a:cs typeface="Times New Roman" panose="02020603050405020304" pitchFamily="18" charset="0"/>
            </a:endParaRPr>
          </a:p>
        </p:txBody>
      </p:sp>
      <p:grpSp>
        <p:nvGrpSpPr>
          <p:cNvPr id="3" name="组合 7">
            <a:extLst>
              <a:ext uri="{FF2B5EF4-FFF2-40B4-BE49-F238E27FC236}">
                <a16:creationId xmlns:a16="http://schemas.microsoft.com/office/drawing/2014/main" id="{FDD98056-E075-74A8-A28E-47E21529478D}"/>
              </a:ext>
            </a:extLst>
          </p:cNvPr>
          <p:cNvGrpSpPr/>
          <p:nvPr/>
        </p:nvGrpSpPr>
        <p:grpSpPr>
          <a:xfrm>
            <a:off x="7521725" y="-2126775"/>
            <a:ext cx="7289986" cy="6990503"/>
            <a:chOff x="4038018" y="-2900668"/>
            <a:chExt cx="7289986" cy="6990503"/>
          </a:xfrm>
        </p:grpSpPr>
        <p:pic>
          <p:nvPicPr>
            <p:cNvPr id="4" name="图片 13">
              <a:extLst>
                <a:ext uri="{FF2B5EF4-FFF2-40B4-BE49-F238E27FC236}">
                  <a16:creationId xmlns:a16="http://schemas.microsoft.com/office/drawing/2014/main" id="{3E1BB33B-50B6-7BDF-9C6A-31702B329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4994340" y="-1411478"/>
              <a:ext cx="4332447" cy="3570061"/>
            </a:xfrm>
            <a:prstGeom prst="rect">
              <a:avLst/>
            </a:prstGeom>
          </p:spPr>
        </p:pic>
        <p:pic>
          <p:nvPicPr>
            <p:cNvPr id="5" name="图片 11">
              <a:extLst>
                <a:ext uri="{FF2B5EF4-FFF2-40B4-BE49-F238E27FC236}">
                  <a16:creationId xmlns:a16="http://schemas.microsoft.com/office/drawing/2014/main" id="{91606D60-CEC9-522C-9352-E58694E8C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68064" flipH="1" flipV="1">
              <a:off x="6995557" y="519774"/>
              <a:ext cx="4332447" cy="3570061"/>
            </a:xfrm>
            <a:prstGeom prst="rect">
              <a:avLst/>
            </a:prstGeom>
          </p:spPr>
        </p:pic>
        <p:pic>
          <p:nvPicPr>
            <p:cNvPr id="6" name="图片 15">
              <a:extLst>
                <a:ext uri="{FF2B5EF4-FFF2-40B4-BE49-F238E27FC236}">
                  <a16:creationId xmlns:a16="http://schemas.microsoft.com/office/drawing/2014/main" id="{D7B5ED40-980B-E5CC-1FF8-FD2FC38F2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4038018" y="-2900668"/>
              <a:ext cx="4332447" cy="3570061"/>
            </a:xfrm>
            <a:prstGeom prst="rect">
              <a:avLst/>
            </a:prstGeom>
          </p:spPr>
        </p:pic>
      </p:grpSp>
      <p:grpSp>
        <p:nvGrpSpPr>
          <p:cNvPr id="7" name="组合 8">
            <a:extLst>
              <a:ext uri="{FF2B5EF4-FFF2-40B4-BE49-F238E27FC236}">
                <a16:creationId xmlns:a16="http://schemas.microsoft.com/office/drawing/2014/main" id="{971D82DD-F643-8E73-57CD-8227F8B02D24}"/>
              </a:ext>
            </a:extLst>
          </p:cNvPr>
          <p:cNvGrpSpPr/>
          <p:nvPr/>
        </p:nvGrpSpPr>
        <p:grpSpPr>
          <a:xfrm>
            <a:off x="-2379109" y="3405197"/>
            <a:ext cx="7321890" cy="5520901"/>
            <a:chOff x="-2433908" y="2223904"/>
            <a:chExt cx="7321890" cy="5520901"/>
          </a:xfrm>
        </p:grpSpPr>
        <p:pic>
          <p:nvPicPr>
            <p:cNvPr id="8" name="图片 4">
              <a:extLst>
                <a:ext uri="{FF2B5EF4-FFF2-40B4-BE49-F238E27FC236}">
                  <a16:creationId xmlns:a16="http://schemas.microsoft.com/office/drawing/2014/main" id="{DE098BD0-FA22-394E-57D6-71D864FF2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908" y="2223904"/>
              <a:ext cx="4261107" cy="3511276"/>
            </a:xfrm>
            <a:prstGeom prst="rect">
              <a:avLst/>
            </a:prstGeom>
          </p:spPr>
        </p:pic>
        <p:pic>
          <p:nvPicPr>
            <p:cNvPr id="9" name="图片 12">
              <a:extLst>
                <a:ext uri="{FF2B5EF4-FFF2-40B4-BE49-F238E27FC236}">
                  <a16:creationId xmlns:a16="http://schemas.microsoft.com/office/drawing/2014/main" id="{3DAF4972-3DEC-6B13-BACE-7449DB7BF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74509">
              <a:off x="-723311" y="3807486"/>
              <a:ext cx="4261107" cy="3511276"/>
            </a:xfrm>
            <a:prstGeom prst="rect">
              <a:avLst/>
            </a:prstGeom>
          </p:spPr>
        </p:pic>
        <p:pic>
          <p:nvPicPr>
            <p:cNvPr id="10" name="图片 19">
              <a:extLst>
                <a:ext uri="{FF2B5EF4-FFF2-40B4-BE49-F238E27FC236}">
                  <a16:creationId xmlns:a16="http://schemas.microsoft.com/office/drawing/2014/main" id="{D78809A8-AAA2-0A98-73EF-58D15B4C6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74509">
              <a:off x="626875" y="4233529"/>
              <a:ext cx="4261107" cy="3511276"/>
            </a:xfrm>
            <a:prstGeom prst="rect">
              <a:avLst/>
            </a:prstGeom>
          </p:spPr>
        </p:pic>
      </p:grpSp>
      <p:sp>
        <p:nvSpPr>
          <p:cNvPr id="11" name="TextBox 10">
            <a:extLst>
              <a:ext uri="{FF2B5EF4-FFF2-40B4-BE49-F238E27FC236}">
                <a16:creationId xmlns:a16="http://schemas.microsoft.com/office/drawing/2014/main" id="{655C3274-5AFA-6137-4FFA-BBE77E8E6213}"/>
              </a:ext>
            </a:extLst>
          </p:cNvPr>
          <p:cNvSpPr txBox="1"/>
          <p:nvPr/>
        </p:nvSpPr>
        <p:spPr>
          <a:xfrm>
            <a:off x="4871238" y="2734145"/>
            <a:ext cx="3480377" cy="646331"/>
          </a:xfrm>
          <a:prstGeom prst="rect">
            <a:avLst/>
          </a:prstGeom>
          <a:noFill/>
        </p:spPr>
        <p:txBody>
          <a:bodyPr wrap="square" rtlCol="0">
            <a:spAutoFit/>
          </a:bodyPr>
          <a:lstStyle/>
          <a:p>
            <a:r>
              <a:rPr lang="en-GB" sz="3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For Listening…</a:t>
            </a:r>
            <a:endParaRPr lang="en-IN" sz="3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 name="图片 28">
            <a:extLst>
              <a:ext uri="{FF2B5EF4-FFF2-40B4-BE49-F238E27FC236}">
                <a16:creationId xmlns:a16="http://schemas.microsoft.com/office/drawing/2014/main" id="{10BAEC9A-68FC-09F2-99E6-982239602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13" name="图片 28">
            <a:extLst>
              <a:ext uri="{FF2B5EF4-FFF2-40B4-BE49-F238E27FC236}">
                <a16:creationId xmlns:a16="http://schemas.microsoft.com/office/drawing/2014/main" id="{2FD8649E-E78F-0FFD-C716-759B240790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20" y="458953"/>
            <a:ext cx="3698694" cy="2436499"/>
          </a:xfrm>
          <a:prstGeom prst="rect">
            <a:avLst/>
          </a:prstGeom>
        </p:spPr>
      </p:pic>
      <p:pic>
        <p:nvPicPr>
          <p:cNvPr id="14" name="图片 28">
            <a:extLst>
              <a:ext uri="{FF2B5EF4-FFF2-40B4-BE49-F238E27FC236}">
                <a16:creationId xmlns:a16="http://schemas.microsoft.com/office/drawing/2014/main" id="{846A55FC-0312-6744-3CEF-3300B0BA8A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880057">
            <a:off x="7578051" y="3011805"/>
            <a:ext cx="4557889" cy="3822200"/>
          </a:xfrm>
          <a:prstGeom prst="rect">
            <a:avLst/>
          </a:prstGeom>
        </p:spPr>
      </p:pic>
      <p:pic>
        <p:nvPicPr>
          <p:cNvPr id="15" name="图片 28">
            <a:extLst>
              <a:ext uri="{FF2B5EF4-FFF2-40B4-BE49-F238E27FC236}">
                <a16:creationId xmlns:a16="http://schemas.microsoft.com/office/drawing/2014/main" id="{7208C889-07FF-750F-F710-3979EE022C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267826">
            <a:off x="333938" y="395401"/>
            <a:ext cx="3876408" cy="3250717"/>
          </a:xfrm>
          <a:prstGeom prst="rect">
            <a:avLst/>
          </a:prstGeom>
        </p:spPr>
      </p:pic>
      <p:pic>
        <p:nvPicPr>
          <p:cNvPr id="16" name="图片 28">
            <a:extLst>
              <a:ext uri="{FF2B5EF4-FFF2-40B4-BE49-F238E27FC236}">
                <a16:creationId xmlns:a16="http://schemas.microsoft.com/office/drawing/2014/main" id="{9DC5A7A6-802C-05A4-3906-68E21B9E571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427666">
            <a:off x="139819" y="2499530"/>
            <a:ext cx="4133810" cy="34665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80346"/>
            <a:ext cx="10515600" cy="5567680"/>
          </a:xfrm>
        </p:spPr>
        <p:txBody>
          <a:bodyPr>
            <a:normAutofit/>
          </a:bodyPr>
          <a:lstStyle/>
          <a:p>
            <a:pPr algn="just">
              <a:buFont typeface="Wingdings" panose="05000000000000000000" pitchFamily="2" charset="2"/>
              <a:buChar char="q"/>
            </a:pPr>
            <a:r>
              <a:rPr lang="en-GB" sz="3200" dirty="0">
                <a:latin typeface="Times New Roman" panose="02020603050405020304" pitchFamily="18" charset="0"/>
                <a:cs typeface="Times New Roman" panose="02020603050405020304" pitchFamily="18" charset="0"/>
              </a:rPr>
              <a:t>The basic deep learning tool used in this work is Convolutional Neural Networks (CNNs).</a:t>
            </a:r>
          </a:p>
          <a:p>
            <a:pPr marL="0" indent="0" algn="just">
              <a:buNone/>
            </a:pPr>
            <a:endParaRPr lang="en-IN" sz="1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IN" sz="3200" dirty="0">
                <a:latin typeface="Times New Roman" panose="02020603050405020304" pitchFamily="18" charset="0"/>
                <a:cs typeface="Times New Roman" panose="02020603050405020304" pitchFamily="18" charset="0"/>
              </a:rPr>
              <a:t>CNN is a type of artificial neural network, which is widely used for image/object recognition and classification.</a:t>
            </a:r>
          </a:p>
          <a:p>
            <a:pPr marL="0" indent="0" algn="just">
              <a:buNone/>
            </a:pPr>
            <a:endParaRPr lang="en-IN" sz="1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GB" sz="3200" dirty="0">
                <a:latin typeface="Times New Roman" panose="02020603050405020304" pitchFamily="18" charset="0"/>
                <a:cs typeface="Times New Roman" panose="02020603050405020304" pitchFamily="18" charset="0"/>
              </a:rPr>
              <a:t>Our objective is to construct a system that takes images as input, and after precise testing, it gives the disease name along with its description and cure in the output.</a:t>
            </a:r>
            <a:endParaRPr lang="en-IN" sz="32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DD43A88-7E7B-EB76-5431-5DC39292F394}"/>
              </a:ext>
            </a:extLst>
          </p:cNvPr>
          <p:cNvSpPr>
            <a:spLocks noGrp="1"/>
          </p:cNvSpPr>
          <p:nvPr>
            <p:ph type="title"/>
          </p:nvPr>
        </p:nvSpPr>
        <p:spPr>
          <a:xfrm>
            <a:off x="609600" y="494624"/>
            <a:ext cx="10972800" cy="1143000"/>
          </a:xfrm>
        </p:spPr>
        <p:txBody>
          <a:bodyPr/>
          <a:lstStyle/>
          <a:p>
            <a:r>
              <a:rPr lang="en-US" altLang="en-IN" sz="3600" b="1" dirty="0">
                <a:latin typeface="Times New Roman" panose="02020603050405020304" pitchFamily="18" charset="0"/>
                <a:cs typeface="Times New Roman" panose="02020603050405020304" pitchFamily="18" charset="0"/>
              </a:rPr>
              <a:t>ABSTRACT</a:t>
            </a:r>
          </a:p>
        </p:txBody>
      </p:sp>
      <p:pic>
        <p:nvPicPr>
          <p:cNvPr id="5" name="图片 28">
            <a:extLst>
              <a:ext uri="{FF2B5EF4-FFF2-40B4-BE49-F238E27FC236}">
                <a16:creationId xmlns:a16="http://schemas.microsoft.com/office/drawing/2014/main" id="{9008055B-D499-8145-3CE6-8F49A7B10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6" name="图片 28">
            <a:extLst>
              <a:ext uri="{FF2B5EF4-FFF2-40B4-BE49-F238E27FC236}">
                <a16:creationId xmlns:a16="http://schemas.microsoft.com/office/drawing/2014/main" id="{E5104ADA-C87E-17B2-59FD-D8E1998E18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PROBLEM STATEMENT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84738" y="1927770"/>
            <a:ext cx="10222523" cy="4525963"/>
          </a:xfrm>
        </p:spPr>
        <p:txBody>
          <a:bodyPr>
            <a:normAutofit/>
          </a:bodyPr>
          <a:lstStyle/>
          <a:p>
            <a:pPr algn="just">
              <a:buFont typeface="Wingdings" panose="05000000000000000000" pitchFamily="2" charset="2"/>
              <a:buChar char="q"/>
            </a:pPr>
            <a:r>
              <a:rPr lang="en-GB" sz="3200" dirty="0">
                <a:latin typeface="Times New Roman" panose="02020603050405020304" pitchFamily="18" charset="0"/>
                <a:cs typeface="Times New Roman" panose="02020603050405020304" pitchFamily="18" charset="0"/>
              </a:rPr>
              <a:t>Traditionally, diseases in plants is detected by visual inspection of plant tissue by trained agriculture experts.</a:t>
            </a:r>
          </a:p>
          <a:p>
            <a:pPr marL="0" indent="0" algn="just">
              <a:buNone/>
            </a:pPr>
            <a:endParaRPr lang="en-GB" sz="1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GB" sz="3200" dirty="0">
                <a:latin typeface="Times New Roman" panose="02020603050405020304" pitchFamily="18" charset="0"/>
                <a:cs typeface="Times New Roman" panose="02020603050405020304" pitchFamily="18" charset="0"/>
              </a:rPr>
              <a:t>However , manual detection methods are no longer suitable with rapid development of agriculture, especially in large-planting areas.</a:t>
            </a:r>
          </a:p>
          <a:p>
            <a:pPr marL="0" indent="0" algn="just">
              <a:buNone/>
            </a:pPr>
            <a:endParaRPr lang="en-GB" sz="1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IN" sz="3200" dirty="0">
                <a:latin typeface="Times New Roman" panose="02020603050405020304" pitchFamily="18" charset="0"/>
                <a:cs typeface="Times New Roman" panose="02020603050405020304" pitchFamily="18" charset="0"/>
              </a:rPr>
              <a:t>Visual observation by experts may give different individual solutions.</a:t>
            </a:r>
          </a:p>
          <a:p>
            <a:pPr algn="just">
              <a:buFont typeface="Wingdings" panose="05000000000000000000" pitchFamily="2" charset="2"/>
              <a:buChar char="q"/>
            </a:pPr>
            <a:endParaRPr lang="en-IN" sz="3200" dirty="0">
              <a:latin typeface="Times New Roman" panose="02020603050405020304" pitchFamily="18" charset="0"/>
              <a:cs typeface="Times New Roman" panose="02020603050405020304" pitchFamily="18" charset="0"/>
            </a:endParaRPr>
          </a:p>
        </p:txBody>
      </p:sp>
      <p:pic>
        <p:nvPicPr>
          <p:cNvPr id="4" name="图片 28">
            <a:extLst>
              <a:ext uri="{FF2B5EF4-FFF2-40B4-BE49-F238E27FC236}">
                <a16:creationId xmlns:a16="http://schemas.microsoft.com/office/drawing/2014/main" id="{B818E948-2B8D-3E1A-3CF2-ADBB641EB9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5" name="图片 28">
            <a:extLst>
              <a:ext uri="{FF2B5EF4-FFF2-40B4-BE49-F238E27FC236}">
                <a16:creationId xmlns:a16="http://schemas.microsoft.com/office/drawing/2014/main" id="{0A0B35C0-A23C-19C3-15E1-9CE69670EE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8231"/>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PROPOSED SYSTEM</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600201"/>
            <a:ext cx="10983686" cy="5061856"/>
          </a:xfrm>
        </p:spPr>
        <p:txBody>
          <a:bodyPr>
            <a:normAutofit/>
          </a:bodyPr>
          <a:lstStyle/>
          <a:p>
            <a:pPr algn="just">
              <a:buFont typeface="Wingdings" panose="05000000000000000000" pitchFamily="2" charset="2"/>
              <a:buChar char="q"/>
            </a:pPr>
            <a:r>
              <a:rPr lang="en-IN" sz="3200" dirty="0">
                <a:latin typeface="Times New Roman" panose="02020603050405020304" pitchFamily="18" charset="0"/>
                <a:cs typeface="Times New Roman" panose="02020603050405020304" pitchFamily="18" charset="0"/>
              </a:rPr>
              <a:t>The CNN-based leaf disease identification model is capable of distinguishing between healthy and diseased leaves.</a:t>
            </a:r>
          </a:p>
          <a:p>
            <a:pPr marL="0" indent="0" algn="just">
              <a:buNone/>
            </a:pPr>
            <a:endParaRPr lang="en-IN" sz="1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IN" sz="3200" b="1" dirty="0">
                <a:latin typeface="Times New Roman" panose="02020603050405020304" pitchFamily="18" charset="0"/>
                <a:cs typeface="Times New Roman" panose="02020603050405020304" pitchFamily="18" charset="0"/>
              </a:rPr>
              <a:t>CONTAINS:</a:t>
            </a:r>
          </a:p>
          <a:p>
            <a:pPr marL="0" indent="0" algn="just">
              <a:buNone/>
            </a:pPr>
            <a:endParaRPr lang="en-IN" sz="1400" b="1" dirty="0">
              <a:latin typeface="Times New Roman" panose="02020603050405020304" pitchFamily="18" charset="0"/>
              <a:cs typeface="Times New Roman" panose="02020603050405020304" pitchFamily="18" charset="0"/>
            </a:endParaRPr>
          </a:p>
          <a:p>
            <a:pPr algn="just">
              <a:buFont typeface="+mj-lt"/>
              <a:buAutoNum type="arabicPeriod"/>
            </a:pPr>
            <a:r>
              <a:rPr lang="en-IN" sz="2400" b="1" dirty="0">
                <a:latin typeface="Times New Roman" panose="02020603050405020304" pitchFamily="18" charset="0"/>
                <a:cs typeface="Times New Roman" panose="02020603050405020304" pitchFamily="18" charset="0"/>
              </a:rPr>
              <a:t>Deep Learning:</a:t>
            </a:r>
          </a:p>
          <a:p>
            <a:pPr marL="0" indent="0" algn="just">
              <a:buNone/>
            </a:pPr>
            <a:r>
              <a:rPr lang="en-GB" sz="2400" dirty="0">
                <a:latin typeface="Times New Roman" panose="02020603050405020304" pitchFamily="18" charset="0"/>
                <a:cs typeface="Times New Roman" panose="02020603050405020304" pitchFamily="18" charset="0"/>
              </a:rPr>
              <a:t>	Deep learning (also known as deep structured learning) is part of a broader family of machine learning methods based on artificial neural networks with representation learning.</a:t>
            </a:r>
          </a:p>
          <a:p>
            <a:pPr marL="0" indent="0" algn="just">
              <a:buNone/>
            </a:pPr>
            <a:endParaRPr lang="en-IN" sz="5400" b="1"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4" name="图片 28">
            <a:extLst>
              <a:ext uri="{FF2B5EF4-FFF2-40B4-BE49-F238E27FC236}">
                <a16:creationId xmlns:a16="http://schemas.microsoft.com/office/drawing/2014/main" id="{4C21BF9E-24F5-0B7B-D1D7-78931B62A6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5" name="图片 28">
            <a:extLst>
              <a:ext uri="{FF2B5EF4-FFF2-40B4-BE49-F238E27FC236}">
                <a16:creationId xmlns:a16="http://schemas.microsoft.com/office/drawing/2014/main" id="{5480ECBD-C5E9-3558-4855-5B10299D41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074FF-0961-7603-7EFB-4FBF3658E007}"/>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PROPOSED SYSTEM</a:t>
            </a:r>
            <a:endParaRPr lang="en-IN" sz="3600" dirty="0"/>
          </a:p>
        </p:txBody>
      </p:sp>
      <p:sp>
        <p:nvSpPr>
          <p:cNvPr id="3" name="Content Placeholder 2">
            <a:extLst>
              <a:ext uri="{FF2B5EF4-FFF2-40B4-BE49-F238E27FC236}">
                <a16:creationId xmlns:a16="http://schemas.microsoft.com/office/drawing/2014/main" id="{DBD45EB1-654B-3E10-3DC1-9286CB8E8C2F}"/>
              </a:ext>
            </a:extLst>
          </p:cNvPr>
          <p:cNvSpPr>
            <a:spLocks noGrp="1"/>
          </p:cNvSpPr>
          <p:nvPr>
            <p:ph idx="1"/>
          </p:nvPr>
        </p:nvSpPr>
        <p:spPr/>
        <p:txBody>
          <a:bodyPr>
            <a:normAutofit lnSpcReduction="10000"/>
          </a:bodyPr>
          <a:lstStyle/>
          <a:p>
            <a:pPr algn="just">
              <a:buFont typeface="Wingdings" panose="05000000000000000000" pitchFamily="2" charset="2"/>
              <a:buChar char="q"/>
            </a:pPr>
            <a:r>
              <a:rPr lang="en-IN" sz="3500" b="1" dirty="0">
                <a:latin typeface="Times New Roman" panose="02020603050405020304" pitchFamily="18" charset="0"/>
                <a:cs typeface="Times New Roman" panose="02020603050405020304" pitchFamily="18" charset="0"/>
              </a:rPr>
              <a:t>CONTAINS:</a:t>
            </a:r>
          </a:p>
          <a:p>
            <a:pPr marL="0" indent="0" algn="just">
              <a:buNone/>
            </a:pPr>
            <a:endParaRPr lang="en-IN" sz="1400" b="1" dirty="0">
              <a:latin typeface="Times New Roman" panose="02020603050405020304" pitchFamily="18" charset="0"/>
              <a:cs typeface="Times New Roman" panose="02020603050405020304" pitchFamily="18" charset="0"/>
            </a:endParaRPr>
          </a:p>
          <a:p>
            <a:pPr marL="514350" indent="-514350" algn="just">
              <a:buAutoNum type="arabicPeriod" startAt="2"/>
            </a:pPr>
            <a:r>
              <a:rPr lang="en-IN" sz="2400" b="1" dirty="0" err="1">
                <a:latin typeface="Times New Roman" panose="02020603050405020304" pitchFamily="18" charset="0"/>
                <a:cs typeface="Times New Roman" panose="02020603050405020304" pitchFamily="18" charset="0"/>
              </a:rPr>
              <a:t>MobileNet</a:t>
            </a:r>
            <a:r>
              <a:rPr lang="en-IN" sz="2400" b="1" dirty="0">
                <a:latin typeface="Times New Roman" panose="02020603050405020304" pitchFamily="18" charset="0"/>
                <a:cs typeface="Times New Roman" panose="02020603050405020304" pitchFamily="18" charset="0"/>
              </a:rPr>
              <a:t>:</a:t>
            </a:r>
          </a:p>
          <a:p>
            <a:pPr marL="0" indent="0" algn="just">
              <a:buNone/>
            </a:pP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MobileNet</a:t>
            </a:r>
            <a:r>
              <a:rPr lang="en-GB" sz="2400" dirty="0">
                <a:latin typeface="Times New Roman" panose="02020603050405020304" pitchFamily="18" charset="0"/>
                <a:cs typeface="Times New Roman" panose="02020603050405020304" pitchFamily="18" charset="0"/>
              </a:rPr>
              <a:t> is a simple but efficient and not very computationally intensive convolutional neural networks for mobile vision applications. </a:t>
            </a:r>
            <a:r>
              <a:rPr lang="en-GB" sz="2400" dirty="0" err="1">
                <a:latin typeface="Times New Roman" panose="02020603050405020304" pitchFamily="18" charset="0"/>
                <a:cs typeface="Times New Roman" panose="02020603050405020304" pitchFamily="18" charset="0"/>
              </a:rPr>
              <a:t>MobileNet</a:t>
            </a:r>
            <a:r>
              <a:rPr lang="en-GB" sz="2400" dirty="0">
                <a:latin typeface="Times New Roman" panose="02020603050405020304" pitchFamily="18" charset="0"/>
                <a:cs typeface="Times New Roman" panose="02020603050405020304" pitchFamily="18" charset="0"/>
              </a:rPr>
              <a:t> is widely used in many real-world applications which includes object detection, fine-grained classifications, face attributes, and localization. </a:t>
            </a:r>
          </a:p>
          <a:p>
            <a:pPr marL="0" indent="0" algn="just">
              <a:buNone/>
            </a:pPr>
            <a:endParaRPr lang="en-GB" sz="2400" b="1" dirty="0">
              <a:latin typeface="Times New Roman" panose="02020603050405020304" pitchFamily="18" charset="0"/>
              <a:cs typeface="Times New Roman" panose="02020603050405020304" pitchFamily="18" charset="0"/>
            </a:endParaRPr>
          </a:p>
          <a:p>
            <a:pPr marL="0" indent="0" algn="just">
              <a:buNone/>
            </a:pPr>
            <a:r>
              <a:rPr lang="en-GB" sz="2400" b="1" dirty="0">
                <a:latin typeface="Times New Roman" panose="02020603050405020304" pitchFamily="18" charset="0"/>
                <a:cs typeface="Times New Roman" panose="02020603050405020304" pitchFamily="18" charset="0"/>
              </a:rPr>
              <a:t>3.   </a:t>
            </a:r>
            <a:r>
              <a:rPr lang="en-IN" sz="2400" b="1" dirty="0">
                <a:latin typeface="Times New Roman" panose="02020603050405020304" pitchFamily="18" charset="0"/>
                <a:cs typeface="Times New Roman" panose="02020603050405020304" pitchFamily="18" charset="0"/>
              </a:rPr>
              <a:t>Dataset:</a:t>
            </a:r>
          </a:p>
          <a:p>
            <a:pPr marL="0" indent="0" algn="just">
              <a:buNone/>
            </a:pPr>
            <a:r>
              <a:rPr lang="en-GB" sz="2400" dirty="0">
                <a:latin typeface="Times New Roman" panose="02020603050405020304" pitchFamily="18" charset="0"/>
                <a:cs typeface="Times New Roman" panose="02020603050405020304" pitchFamily="18" charset="0"/>
              </a:rPr>
              <a:t>	Datasets are needed at all stages of image analysis study, from training to evaluating algorithms. In this work we have taken several healthy and diseased leaves images belonging to 38 classes.</a:t>
            </a:r>
            <a:endParaRPr lang="en-IN" sz="2400" dirty="0">
              <a:latin typeface="Times New Roman" panose="02020603050405020304" pitchFamily="18" charset="0"/>
              <a:cs typeface="Times New Roman" panose="02020603050405020304" pitchFamily="18" charset="0"/>
            </a:endParaRPr>
          </a:p>
        </p:txBody>
      </p:sp>
      <p:pic>
        <p:nvPicPr>
          <p:cNvPr id="4" name="图片 28">
            <a:extLst>
              <a:ext uri="{FF2B5EF4-FFF2-40B4-BE49-F238E27FC236}">
                <a16:creationId xmlns:a16="http://schemas.microsoft.com/office/drawing/2014/main" id="{5E4DB387-1C7B-5690-38D8-42D8333938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pic>
        <p:nvPicPr>
          <p:cNvPr id="5" name="图片 28">
            <a:extLst>
              <a:ext uri="{FF2B5EF4-FFF2-40B4-BE49-F238E27FC236}">
                <a16:creationId xmlns:a16="http://schemas.microsoft.com/office/drawing/2014/main" id="{3EA5A552-A2C2-6BAB-0EAC-49F4D349D7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spTree>
    <p:extLst>
      <p:ext uri="{BB962C8B-B14F-4D97-AF65-F5344CB8AC3E}">
        <p14:creationId xmlns:p14="http://schemas.microsoft.com/office/powerpoint/2010/main" val="109138762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CE4FB4-C8F8-7A81-2B92-A80CDBD4F65B}"/>
              </a:ext>
            </a:extLst>
          </p:cNvPr>
          <p:cNvSpPr txBox="1"/>
          <p:nvPr/>
        </p:nvSpPr>
        <p:spPr>
          <a:xfrm>
            <a:off x="317448" y="336842"/>
            <a:ext cx="3241678"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Methodology:</a:t>
            </a:r>
            <a:endParaRPr lang="en-IN" sz="36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591C8709-04BF-FEC4-BB11-BE70E6028638}"/>
              </a:ext>
            </a:extLst>
          </p:cNvPr>
          <p:cNvSpPr txBox="1"/>
          <p:nvPr/>
        </p:nvSpPr>
        <p:spPr>
          <a:xfrm>
            <a:off x="3559126" y="983173"/>
            <a:ext cx="8418589" cy="5693866"/>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Choosing a Dataset</a:t>
            </a:r>
          </a:p>
          <a:p>
            <a:endParaRPr lang="en-IN" sz="2800" b="1" dirty="0">
              <a:latin typeface="Times New Roman" panose="02020603050405020304" pitchFamily="18" charset="0"/>
              <a:cs typeface="Times New Roman" panose="02020603050405020304" pitchFamily="18" charset="0"/>
            </a:endParaRPr>
          </a:p>
          <a:p>
            <a:r>
              <a:rPr lang="en-GB" sz="2800" b="1" dirty="0">
                <a:latin typeface="Times New Roman" panose="02020603050405020304" pitchFamily="18" charset="0"/>
                <a:cs typeface="Times New Roman" panose="02020603050405020304" pitchFamily="18" charset="0"/>
              </a:rPr>
              <a:t>Prepare the dataset for training</a:t>
            </a:r>
          </a:p>
          <a:p>
            <a:endParaRPr lang="en-IN" sz="2800" b="1" dirty="0">
              <a:latin typeface="Times New Roman" panose="02020603050405020304" pitchFamily="18" charset="0"/>
              <a:cs typeface="Times New Roman" panose="02020603050405020304" pitchFamily="18" charset="0"/>
            </a:endParaRPr>
          </a:p>
          <a:p>
            <a:r>
              <a:rPr lang="en-GB" sz="2800" b="1" dirty="0">
                <a:latin typeface="Times New Roman" panose="02020603050405020304" pitchFamily="18" charset="0"/>
                <a:cs typeface="Times New Roman" panose="02020603050405020304" pitchFamily="18" charset="0"/>
              </a:rPr>
              <a:t>Input the training set into </a:t>
            </a:r>
            <a:r>
              <a:rPr lang="en-GB" sz="2800" b="1" dirty="0" err="1">
                <a:latin typeface="Times New Roman" panose="02020603050405020304" pitchFamily="18" charset="0"/>
                <a:cs typeface="Times New Roman" panose="02020603050405020304" pitchFamily="18" charset="0"/>
              </a:rPr>
              <a:t>MobileNet</a:t>
            </a:r>
            <a:r>
              <a:rPr lang="en-GB" sz="2800" b="1" dirty="0">
                <a:latin typeface="Times New Roman" panose="02020603050405020304" pitchFamily="18" charset="0"/>
                <a:cs typeface="Times New Roman" panose="02020603050405020304" pitchFamily="18" charset="0"/>
              </a:rPr>
              <a:t> V1 architecture</a:t>
            </a:r>
          </a:p>
          <a:p>
            <a:endParaRPr lang="en-GB" sz="2800" b="1"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Compilation</a:t>
            </a:r>
          </a:p>
          <a:p>
            <a:endParaRPr lang="en-GB" sz="2800" b="1" dirty="0">
              <a:latin typeface="Times New Roman" panose="02020603050405020304" pitchFamily="18" charset="0"/>
              <a:cs typeface="Times New Roman" panose="02020603050405020304" pitchFamily="18" charset="0"/>
            </a:endParaRPr>
          </a:p>
          <a:p>
            <a:r>
              <a:rPr lang="en-GB" sz="2800" b="1" dirty="0">
                <a:latin typeface="Times New Roman" panose="02020603050405020304" pitchFamily="18" charset="0"/>
                <a:cs typeface="Times New Roman" panose="02020603050405020304" pitchFamily="18" charset="0"/>
              </a:rPr>
              <a:t>Save the model in model.h5</a:t>
            </a:r>
          </a:p>
          <a:p>
            <a:endParaRPr lang="en-GB" sz="2800" b="1" dirty="0">
              <a:latin typeface="Times New Roman" panose="02020603050405020304" pitchFamily="18" charset="0"/>
              <a:cs typeface="Times New Roman" panose="02020603050405020304" pitchFamily="18" charset="0"/>
            </a:endParaRPr>
          </a:p>
          <a:p>
            <a:r>
              <a:rPr lang="en-GB" sz="2800" b="1" dirty="0">
                <a:latin typeface="Times New Roman" panose="02020603050405020304" pitchFamily="18" charset="0"/>
                <a:cs typeface="Times New Roman" panose="02020603050405020304" pitchFamily="18" charset="0"/>
              </a:rPr>
              <a:t>Accuracy and score of the model</a:t>
            </a:r>
          </a:p>
          <a:p>
            <a:endParaRPr lang="en-GB" sz="2800" b="1"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Prediction</a:t>
            </a:r>
            <a:endParaRPr lang="en-IN" sz="28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4A80C675-4614-5956-ACF0-E9F1FDA75F46}"/>
              </a:ext>
            </a:extLst>
          </p:cNvPr>
          <p:cNvCxnSpPr/>
          <p:nvPr/>
        </p:nvCxnSpPr>
        <p:spPr>
          <a:xfrm>
            <a:off x="4937760" y="1448972"/>
            <a:ext cx="0" cy="4783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86D177BF-0F1C-3A3C-C583-74F261E391BB}"/>
              </a:ext>
            </a:extLst>
          </p:cNvPr>
          <p:cNvCxnSpPr/>
          <p:nvPr/>
        </p:nvCxnSpPr>
        <p:spPr>
          <a:xfrm>
            <a:off x="4935415" y="2290689"/>
            <a:ext cx="0" cy="4783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0A705CA2-4450-51AF-C005-1E64CF0B06ED}"/>
              </a:ext>
            </a:extLst>
          </p:cNvPr>
          <p:cNvCxnSpPr/>
          <p:nvPr/>
        </p:nvCxnSpPr>
        <p:spPr>
          <a:xfrm>
            <a:off x="4935415" y="3187504"/>
            <a:ext cx="0" cy="4783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AC7E77C9-EF52-A4D4-46D4-EBE15B43A62B}"/>
              </a:ext>
            </a:extLst>
          </p:cNvPr>
          <p:cNvCxnSpPr/>
          <p:nvPr/>
        </p:nvCxnSpPr>
        <p:spPr>
          <a:xfrm>
            <a:off x="4935415" y="3992879"/>
            <a:ext cx="0" cy="4783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A95E112B-7333-1B1A-2A2D-BD88FAF45759}"/>
              </a:ext>
            </a:extLst>
          </p:cNvPr>
          <p:cNvCxnSpPr/>
          <p:nvPr/>
        </p:nvCxnSpPr>
        <p:spPr>
          <a:xfrm>
            <a:off x="4947138" y="4865076"/>
            <a:ext cx="0" cy="4783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81D048A-3988-C8CB-DB89-9F25CD7134E9}"/>
              </a:ext>
            </a:extLst>
          </p:cNvPr>
          <p:cNvCxnSpPr/>
          <p:nvPr/>
        </p:nvCxnSpPr>
        <p:spPr>
          <a:xfrm>
            <a:off x="4947138" y="5779477"/>
            <a:ext cx="0" cy="4783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图片 28">
            <a:extLst>
              <a:ext uri="{FF2B5EF4-FFF2-40B4-BE49-F238E27FC236}">
                <a16:creationId xmlns:a16="http://schemas.microsoft.com/office/drawing/2014/main" id="{AAC5BD44-16DF-26ED-B2A7-B6AB0566B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6" y="-819219"/>
            <a:ext cx="3208030" cy="2690222"/>
          </a:xfrm>
          <a:prstGeom prst="rect">
            <a:avLst/>
          </a:prstGeom>
        </p:spPr>
      </p:pic>
      <p:pic>
        <p:nvPicPr>
          <p:cNvPr id="15" name="图片 28">
            <a:extLst>
              <a:ext uri="{FF2B5EF4-FFF2-40B4-BE49-F238E27FC236}">
                <a16:creationId xmlns:a16="http://schemas.microsoft.com/office/drawing/2014/main" id="{DD488ACB-ABB8-0433-BA45-5A15C353D2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grpSp>
        <p:nvGrpSpPr>
          <p:cNvPr id="16" name="组合 7">
            <a:extLst>
              <a:ext uri="{FF2B5EF4-FFF2-40B4-BE49-F238E27FC236}">
                <a16:creationId xmlns:a16="http://schemas.microsoft.com/office/drawing/2014/main" id="{1945748B-1504-FDAA-BEE1-47A425C5D947}"/>
              </a:ext>
            </a:extLst>
          </p:cNvPr>
          <p:cNvGrpSpPr/>
          <p:nvPr/>
        </p:nvGrpSpPr>
        <p:grpSpPr>
          <a:xfrm rot="13019177">
            <a:off x="-3083897" y="1041789"/>
            <a:ext cx="7289986" cy="6858783"/>
            <a:chOff x="4038018" y="-2900668"/>
            <a:chExt cx="7289986" cy="6990503"/>
          </a:xfrm>
        </p:grpSpPr>
        <p:pic>
          <p:nvPicPr>
            <p:cNvPr id="17" name="图片 13">
              <a:extLst>
                <a:ext uri="{FF2B5EF4-FFF2-40B4-BE49-F238E27FC236}">
                  <a16:creationId xmlns:a16="http://schemas.microsoft.com/office/drawing/2014/main" id="{EE80FECD-967D-A756-74ED-34B994E2A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4994340" y="-1411478"/>
              <a:ext cx="4332447" cy="3570061"/>
            </a:xfrm>
            <a:prstGeom prst="rect">
              <a:avLst/>
            </a:prstGeom>
          </p:spPr>
        </p:pic>
        <p:pic>
          <p:nvPicPr>
            <p:cNvPr id="18" name="图片 11">
              <a:extLst>
                <a:ext uri="{FF2B5EF4-FFF2-40B4-BE49-F238E27FC236}">
                  <a16:creationId xmlns:a16="http://schemas.microsoft.com/office/drawing/2014/main" id="{65746CB1-8513-DC49-C0A1-4E150346E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68064" flipH="1" flipV="1">
              <a:off x="6995557" y="519774"/>
              <a:ext cx="4332447" cy="3570061"/>
            </a:xfrm>
            <a:prstGeom prst="rect">
              <a:avLst/>
            </a:prstGeom>
          </p:spPr>
        </p:pic>
        <p:pic>
          <p:nvPicPr>
            <p:cNvPr id="19" name="图片 15">
              <a:extLst>
                <a:ext uri="{FF2B5EF4-FFF2-40B4-BE49-F238E27FC236}">
                  <a16:creationId xmlns:a16="http://schemas.microsoft.com/office/drawing/2014/main" id="{DC89D988-6B0F-E20B-08ED-BD319B8B9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4038018" y="-2900668"/>
              <a:ext cx="4332447" cy="3570061"/>
            </a:xfrm>
            <a:prstGeom prst="rect">
              <a:avLst/>
            </a:prstGeom>
          </p:spPr>
        </p:pic>
      </p:grpSp>
    </p:spTree>
    <p:extLst>
      <p:ext uri="{BB962C8B-B14F-4D97-AF65-F5344CB8AC3E}">
        <p14:creationId xmlns:p14="http://schemas.microsoft.com/office/powerpoint/2010/main" val="255576727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11DA-3140-E4B8-4CEC-7DA0D90AF2A2}"/>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HARDWARE REQUIREMENTS </a:t>
            </a:r>
            <a:endParaRPr lang="en-IN" sz="3600" b="1" dirty="0"/>
          </a:p>
        </p:txBody>
      </p:sp>
      <p:sp>
        <p:nvSpPr>
          <p:cNvPr id="3" name="Content Placeholder 2">
            <a:extLst>
              <a:ext uri="{FF2B5EF4-FFF2-40B4-BE49-F238E27FC236}">
                <a16:creationId xmlns:a16="http://schemas.microsoft.com/office/drawing/2014/main" id="{BAFAB4B1-0A68-8483-97D9-C0BA5F3D5787}"/>
              </a:ext>
            </a:extLst>
          </p:cNvPr>
          <p:cNvSpPr>
            <a:spLocks noGrp="1"/>
          </p:cNvSpPr>
          <p:nvPr>
            <p:ph idx="1"/>
          </p:nvPr>
        </p:nvSpPr>
        <p:spPr/>
        <p:txBody>
          <a:bodyPr/>
          <a:lstStyle/>
          <a:p>
            <a:pPr>
              <a:buFont typeface="Wingdings" panose="05000000000000000000" pitchFamily="2" charset="2"/>
              <a:buChar char="q"/>
            </a:pPr>
            <a:r>
              <a:rPr lang="en-IN" sz="3200" b="1" dirty="0">
                <a:latin typeface="Times New Roman" panose="02020603050405020304" pitchFamily="18" charset="0"/>
                <a:cs typeface="Times New Roman" panose="02020603050405020304" pitchFamily="18" charset="0"/>
              </a:rPr>
              <a:t>Processor: </a:t>
            </a:r>
            <a:r>
              <a:rPr lang="en-IN" sz="3200" dirty="0">
                <a:latin typeface="Times New Roman" panose="02020603050405020304" pitchFamily="18" charset="0"/>
                <a:cs typeface="Times New Roman" panose="02020603050405020304" pitchFamily="18" charset="0"/>
              </a:rPr>
              <a:t>Intel i5 3.0 GHz </a:t>
            </a:r>
          </a:p>
          <a:p>
            <a:pPr>
              <a:buFont typeface="Wingdings" panose="05000000000000000000" pitchFamily="2" charset="2"/>
              <a:buChar char="q"/>
            </a:pPr>
            <a:endParaRPr lang="en-IN"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3200" b="1" dirty="0">
                <a:latin typeface="Times New Roman" panose="02020603050405020304" pitchFamily="18" charset="0"/>
                <a:cs typeface="Times New Roman" panose="02020603050405020304" pitchFamily="18" charset="0"/>
              </a:rPr>
              <a:t>RAM: </a:t>
            </a:r>
            <a:r>
              <a:rPr lang="en-IN" sz="3200" dirty="0">
                <a:latin typeface="Times New Roman" panose="02020603050405020304" pitchFamily="18" charset="0"/>
                <a:cs typeface="Times New Roman" panose="02020603050405020304" pitchFamily="18" charset="0"/>
              </a:rPr>
              <a:t>8 GB and above</a:t>
            </a:r>
          </a:p>
          <a:p>
            <a:pPr>
              <a:buFont typeface="Wingdings" panose="05000000000000000000" pitchFamily="2" charset="2"/>
              <a:buChar char="q"/>
            </a:pPr>
            <a:endParaRPr lang="en-IN"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3200" b="1" dirty="0">
                <a:latin typeface="Times New Roman" panose="02020603050405020304" pitchFamily="18" charset="0"/>
                <a:cs typeface="Times New Roman" panose="02020603050405020304" pitchFamily="18" charset="0"/>
              </a:rPr>
              <a:t>System type: </a:t>
            </a:r>
            <a:r>
              <a:rPr lang="en-IN" sz="3200" dirty="0">
                <a:latin typeface="Times New Roman" panose="02020603050405020304" pitchFamily="18" charset="0"/>
                <a:cs typeface="Times New Roman" panose="02020603050405020304" pitchFamily="18" charset="0"/>
              </a:rPr>
              <a:t>64-bit Operating system </a:t>
            </a:r>
          </a:p>
          <a:p>
            <a:pPr marL="0" indent="0">
              <a:buNone/>
            </a:pPr>
            <a:endParaRPr lang="en-IN"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3200" b="1" dirty="0">
                <a:latin typeface="Times New Roman" panose="02020603050405020304" pitchFamily="18" charset="0"/>
                <a:cs typeface="Times New Roman" panose="02020603050405020304" pitchFamily="18" charset="0"/>
              </a:rPr>
              <a:t>Hard disk: </a:t>
            </a:r>
            <a:r>
              <a:rPr lang="en-IN" sz="3200" dirty="0">
                <a:latin typeface="Times New Roman" panose="02020603050405020304" pitchFamily="18" charset="0"/>
                <a:cs typeface="Times New Roman" panose="02020603050405020304" pitchFamily="18" charset="0"/>
              </a:rPr>
              <a:t>500 GB</a:t>
            </a:r>
          </a:p>
          <a:p>
            <a:endParaRPr lang="en-IN" dirty="0"/>
          </a:p>
          <a:p>
            <a:pPr marL="0" indent="0">
              <a:buNone/>
            </a:pPr>
            <a:endParaRPr lang="en-IN" dirty="0"/>
          </a:p>
        </p:txBody>
      </p:sp>
      <p:grpSp>
        <p:nvGrpSpPr>
          <p:cNvPr id="4" name="组合 7">
            <a:extLst>
              <a:ext uri="{FF2B5EF4-FFF2-40B4-BE49-F238E27FC236}">
                <a16:creationId xmlns:a16="http://schemas.microsoft.com/office/drawing/2014/main" id="{DEE72C46-5725-72FD-B79A-10C8035EDDC9}"/>
              </a:ext>
            </a:extLst>
          </p:cNvPr>
          <p:cNvGrpSpPr/>
          <p:nvPr/>
        </p:nvGrpSpPr>
        <p:grpSpPr>
          <a:xfrm rot="2367158">
            <a:off x="8331354" y="471055"/>
            <a:ext cx="7289986" cy="6858783"/>
            <a:chOff x="4038018" y="-2900668"/>
            <a:chExt cx="7289986" cy="6990503"/>
          </a:xfrm>
        </p:grpSpPr>
        <p:pic>
          <p:nvPicPr>
            <p:cNvPr id="5" name="图片 13">
              <a:extLst>
                <a:ext uri="{FF2B5EF4-FFF2-40B4-BE49-F238E27FC236}">
                  <a16:creationId xmlns:a16="http://schemas.microsoft.com/office/drawing/2014/main" id="{EA018D5C-BFC4-F100-C6B7-6FA9A93E3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4994340" y="-1411478"/>
              <a:ext cx="4332447" cy="3570061"/>
            </a:xfrm>
            <a:prstGeom prst="rect">
              <a:avLst/>
            </a:prstGeom>
          </p:spPr>
        </p:pic>
        <p:pic>
          <p:nvPicPr>
            <p:cNvPr id="6" name="图片 11">
              <a:extLst>
                <a:ext uri="{FF2B5EF4-FFF2-40B4-BE49-F238E27FC236}">
                  <a16:creationId xmlns:a16="http://schemas.microsoft.com/office/drawing/2014/main" id="{151C0238-0428-0C17-9E7E-34711EFCF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68064" flipH="1" flipV="1">
              <a:off x="6995557" y="519774"/>
              <a:ext cx="4332447" cy="3570061"/>
            </a:xfrm>
            <a:prstGeom prst="rect">
              <a:avLst/>
            </a:prstGeom>
          </p:spPr>
        </p:pic>
        <p:pic>
          <p:nvPicPr>
            <p:cNvPr id="7" name="图片 15">
              <a:extLst>
                <a:ext uri="{FF2B5EF4-FFF2-40B4-BE49-F238E27FC236}">
                  <a16:creationId xmlns:a16="http://schemas.microsoft.com/office/drawing/2014/main" id="{05FF4085-C85C-DC1F-2DFE-7202FCC25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4038018" y="-2900668"/>
              <a:ext cx="4332447" cy="3570061"/>
            </a:xfrm>
            <a:prstGeom prst="rect">
              <a:avLst/>
            </a:prstGeom>
          </p:spPr>
        </p:pic>
      </p:grpSp>
      <p:pic>
        <p:nvPicPr>
          <p:cNvPr id="8" name="图片 28">
            <a:extLst>
              <a:ext uri="{FF2B5EF4-FFF2-40B4-BE49-F238E27FC236}">
                <a16:creationId xmlns:a16="http://schemas.microsoft.com/office/drawing/2014/main" id="{2EEA3642-ED12-970D-14CF-8FBBF29825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2748" y="1066124"/>
            <a:ext cx="6133510" cy="5143500"/>
          </a:xfrm>
          <a:prstGeom prst="rect">
            <a:avLst/>
          </a:prstGeom>
        </p:spPr>
      </p:pic>
      <p:pic>
        <p:nvPicPr>
          <p:cNvPr id="9" name="图片 28">
            <a:extLst>
              <a:ext uri="{FF2B5EF4-FFF2-40B4-BE49-F238E27FC236}">
                <a16:creationId xmlns:a16="http://schemas.microsoft.com/office/drawing/2014/main" id="{5CE6ABCB-6976-F3AD-009C-2E75CB436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833287"/>
            <a:ext cx="3208030" cy="2690222"/>
          </a:xfrm>
          <a:prstGeom prst="rect">
            <a:avLst/>
          </a:prstGeom>
        </p:spPr>
      </p:pic>
    </p:spTree>
    <p:extLst>
      <p:ext uri="{BB962C8B-B14F-4D97-AF65-F5344CB8AC3E}">
        <p14:creationId xmlns:p14="http://schemas.microsoft.com/office/powerpoint/2010/main" val="277669439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heme/theme1.xml><?xml version="1.0" encoding="utf-8"?>
<a:theme xmlns:a="http://schemas.openxmlformats.org/drawingml/2006/main" name="www.jpppt.com">
  <a:themeElements>
    <a:clrScheme name="自定义 237">
      <a:dk1>
        <a:srgbClr val="000000"/>
      </a:dk1>
      <a:lt1>
        <a:srgbClr val="FFFFFF"/>
      </a:lt1>
      <a:dk2>
        <a:srgbClr val="778495"/>
      </a:dk2>
      <a:lt2>
        <a:srgbClr val="F0F0F0"/>
      </a:lt2>
      <a:accent1>
        <a:srgbClr val="5AAD9E"/>
      </a:accent1>
      <a:accent2>
        <a:srgbClr val="ADB5BF"/>
      </a:accent2>
      <a:accent3>
        <a:srgbClr val="5AAD9E"/>
      </a:accent3>
      <a:accent4>
        <a:srgbClr val="ADB5BF"/>
      </a:accent4>
      <a:accent5>
        <a:srgbClr val="5AAD9E"/>
      </a:accent5>
      <a:accent6>
        <a:srgbClr val="ADB5BF"/>
      </a:accent6>
      <a:hlink>
        <a:srgbClr val="5AAD9E"/>
      </a:hlink>
      <a:folHlink>
        <a:srgbClr val="ADB5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Fresh-watercolor-green-leaf-PPT-templates</Template>
  <TotalTime>735</TotalTime>
  <Words>1032</Words>
  <Application>Microsoft Office PowerPoint</Application>
  <PresentationFormat>Widescreen</PresentationFormat>
  <Paragraphs>142</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微软雅黑</vt:lpstr>
      <vt:lpstr>Arial</vt:lpstr>
      <vt:lpstr>Calibri</vt:lpstr>
      <vt:lpstr>Times New Roman</vt:lpstr>
      <vt:lpstr>Wingdings</vt:lpstr>
      <vt:lpstr>印品黑体</vt:lpstr>
      <vt:lpstr>www.jpppt.com</vt:lpstr>
      <vt:lpstr>PowerPoint Presentation</vt:lpstr>
      <vt:lpstr>Agenda</vt:lpstr>
      <vt:lpstr>INTRODUCTION </vt:lpstr>
      <vt:lpstr>ABSTRACT</vt:lpstr>
      <vt:lpstr>PROBLEM STATEMENT</vt:lpstr>
      <vt:lpstr>PROPOSED SYSTEM</vt:lpstr>
      <vt:lpstr>PROPOSED SYSTEM</vt:lpstr>
      <vt:lpstr>PowerPoint Presentation</vt:lpstr>
      <vt:lpstr>HARDWARE REQUIREMENTS </vt:lpstr>
      <vt:lpstr>SOFTWARE REQUIREMENTS </vt:lpstr>
      <vt:lpstr>MODULES</vt:lpstr>
      <vt:lpstr>PRE-PROCESSING</vt:lpstr>
      <vt:lpstr>PRE-PROCESSING</vt:lpstr>
      <vt:lpstr>2.  FEATURE EXTRACTION</vt:lpstr>
      <vt:lpstr>2.  FEATURE EXTRACTION</vt:lpstr>
      <vt:lpstr>3.  TRAINING</vt:lpstr>
      <vt:lpstr>3.  TRAINING</vt:lpstr>
      <vt:lpstr>4.  CLASSIFICATION AND PREDICTION</vt:lpstr>
      <vt:lpstr>4.  CLASSIFICATION AND PREDICTION</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ambika k.v</dc:creator>
  <cp:lastModifiedBy>Rumana</cp:lastModifiedBy>
  <cp:revision>51</cp:revision>
  <dcterms:created xsi:type="dcterms:W3CDTF">2022-06-20T14:29:00Z</dcterms:created>
  <dcterms:modified xsi:type="dcterms:W3CDTF">2024-06-11T11:35:07Z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0D578454B43345FA881DAB630A3A6381</vt:lpwstr>
  </property>
  <property fmtid="{D5CDD505-2E9C-101B-9397-08002B2CF9AE}" pid="3" name="KSOProductBuildVer">
    <vt:lpwstr>1033-11.2.0.11156</vt:lpwstr>
  </property>
</Properties>
</file>